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586" r:id="rId2"/>
    <p:sldId id="588" r:id="rId3"/>
    <p:sldId id="470" r:id="rId4"/>
    <p:sldId id="471" r:id="rId5"/>
    <p:sldId id="468" r:id="rId6"/>
    <p:sldId id="472" r:id="rId7"/>
    <p:sldId id="473" r:id="rId8"/>
    <p:sldId id="474" r:id="rId9"/>
    <p:sldId id="621" r:id="rId10"/>
    <p:sldId id="475" r:id="rId11"/>
    <p:sldId id="476" r:id="rId12"/>
    <p:sldId id="478" r:id="rId13"/>
    <p:sldId id="479" r:id="rId14"/>
    <p:sldId id="483" r:id="rId15"/>
    <p:sldId id="484" r:id="rId16"/>
    <p:sldId id="485" r:id="rId17"/>
    <p:sldId id="486" r:id="rId18"/>
    <p:sldId id="487" r:id="rId19"/>
    <p:sldId id="488" r:id="rId20"/>
    <p:sldId id="489" r:id="rId21"/>
    <p:sldId id="480" r:id="rId22"/>
    <p:sldId id="492" r:id="rId23"/>
    <p:sldId id="495" r:id="rId24"/>
    <p:sldId id="496" r:id="rId25"/>
    <p:sldId id="627" r:id="rId26"/>
    <p:sldId id="499" r:id="rId27"/>
    <p:sldId id="630" r:id="rId28"/>
    <p:sldId id="500" r:id="rId29"/>
    <p:sldId id="629" r:id="rId30"/>
    <p:sldId id="631" r:id="rId31"/>
    <p:sldId id="501" r:id="rId32"/>
    <p:sldId id="625" r:id="rId33"/>
    <p:sldId id="506" r:id="rId34"/>
    <p:sldId id="491" r:id="rId35"/>
    <p:sldId id="509" r:id="rId36"/>
    <p:sldId id="526" r:id="rId37"/>
    <p:sldId id="622" r:id="rId38"/>
    <p:sldId id="527" r:id="rId39"/>
    <p:sldId id="528" r:id="rId40"/>
    <p:sldId id="530" r:id="rId41"/>
    <p:sldId id="531" r:id="rId42"/>
    <p:sldId id="533" r:id="rId43"/>
    <p:sldId id="623" r:id="rId44"/>
    <p:sldId id="534" r:id="rId45"/>
    <p:sldId id="535" r:id="rId46"/>
    <p:sldId id="536" r:id="rId47"/>
    <p:sldId id="537" r:id="rId48"/>
    <p:sldId id="540" r:id="rId49"/>
    <p:sldId id="541" r:id="rId50"/>
    <p:sldId id="544" r:id="rId51"/>
    <p:sldId id="545" r:id="rId52"/>
    <p:sldId id="547" r:id="rId53"/>
    <p:sldId id="551" r:id="rId54"/>
    <p:sldId id="552" r:id="rId55"/>
    <p:sldId id="624" r:id="rId56"/>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3CC"/>
    <a:srgbClr val="FF3333"/>
    <a:srgbClr val="005AAE"/>
    <a:srgbClr val="F8931D"/>
    <a:srgbClr val="F8941F"/>
    <a:srgbClr val="3B7DBB"/>
    <a:srgbClr val="993399"/>
    <a:srgbClr val="7DC2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93451" autoAdjust="0"/>
  </p:normalViewPr>
  <p:slideViewPr>
    <p:cSldViewPr>
      <p:cViewPr>
        <p:scale>
          <a:sx n="75" d="100"/>
          <a:sy n="75" d="100"/>
        </p:scale>
        <p:origin x="-840"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notesViewPr>
    <p:cSldViewPr>
      <p:cViewPr varScale="1">
        <p:scale>
          <a:sx n="90" d="100"/>
          <a:sy n="90" d="100"/>
        </p:scale>
        <p:origin x="-2802" y="-114"/>
      </p:cViewPr>
      <p:guideLst>
        <p:guide orient="horz" pos="3126"/>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9A123-C122-4C9E-8F67-F560768340F7}"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nl-BE"/>
        </a:p>
      </dgm:t>
    </dgm:pt>
    <dgm:pt modelId="{DA407C0C-693F-458F-9DE3-F3576EBB08C6}">
      <dgm:prSet phldrT="[Text]"/>
      <dgm:spPr/>
      <dgm:t>
        <a:bodyPr/>
        <a:lstStyle/>
        <a:p>
          <a:r>
            <a:rPr lang="fr-FR" altLang="fr-FR" dirty="0" smtClean="0">
              <a:latin typeface="Arial" pitchFamily="34" charset="0"/>
              <a:ea typeface="ＭＳ Ｐゴシック" pitchFamily="34" charset="-128"/>
            </a:rPr>
            <a:t>Demande de diminution – éléments objectifs</a:t>
          </a:r>
          <a:endParaRPr lang="nl-BE" dirty="0"/>
        </a:p>
      </dgm:t>
    </dgm:pt>
    <dgm:pt modelId="{8CBAF9D1-DA02-4326-A123-D96EB38236BB}" type="parTrans" cxnId="{F10ABE6C-4B0D-4B05-886A-CF488935F9D7}">
      <dgm:prSet/>
      <dgm:spPr/>
      <dgm:t>
        <a:bodyPr/>
        <a:lstStyle/>
        <a:p>
          <a:endParaRPr lang="nl-BE"/>
        </a:p>
      </dgm:t>
    </dgm:pt>
    <dgm:pt modelId="{9C8D731D-C316-4834-868F-FD8B6E7AAA2C}" type="sibTrans" cxnId="{F10ABE6C-4B0D-4B05-886A-CF488935F9D7}">
      <dgm:prSet/>
      <dgm:spPr/>
      <dgm:t>
        <a:bodyPr/>
        <a:lstStyle/>
        <a:p>
          <a:endParaRPr lang="nl-BE"/>
        </a:p>
      </dgm:t>
    </dgm:pt>
    <dgm:pt modelId="{E4FF5938-A58D-4212-9585-A6AC969C37C3}">
      <dgm:prSet/>
      <dgm:spPr/>
      <dgm:t>
        <a:bodyPr/>
        <a:lstStyle/>
        <a:p>
          <a:r>
            <a:rPr lang="fr-FR" altLang="fr-FR" dirty="0" smtClean="0">
              <a:latin typeface="Arial" pitchFamily="34" charset="0"/>
              <a:ea typeface="ＭＳ Ｐゴシック" pitchFamily="34" charset="-128"/>
            </a:rPr>
            <a:t>Demande d’exonération commission SPF</a:t>
          </a:r>
          <a:endParaRPr lang="nl-BE" dirty="0"/>
        </a:p>
      </dgm:t>
    </dgm:pt>
    <dgm:pt modelId="{9D81B623-2C6E-4FE6-81B1-4A6357541181}" type="parTrans" cxnId="{C2B81DCC-ACDA-4C6A-984D-230B390DB762}">
      <dgm:prSet/>
      <dgm:spPr/>
      <dgm:t>
        <a:bodyPr/>
        <a:lstStyle/>
        <a:p>
          <a:endParaRPr lang="nl-BE"/>
        </a:p>
      </dgm:t>
    </dgm:pt>
    <dgm:pt modelId="{A0ABC944-E9B6-46A0-B4A8-2F77DF25A2AB}" type="sibTrans" cxnId="{C2B81DCC-ACDA-4C6A-984D-230B390DB762}">
      <dgm:prSet/>
      <dgm:spPr/>
      <dgm:t>
        <a:bodyPr/>
        <a:lstStyle/>
        <a:p>
          <a:endParaRPr lang="nl-BE"/>
        </a:p>
      </dgm:t>
    </dgm:pt>
    <dgm:pt modelId="{072D31DF-561C-4B7B-B469-91BC88C1BB16}">
      <dgm:prSet/>
      <dgm:spPr>
        <a:solidFill>
          <a:schemeClr val="accent1">
            <a:hueOff val="0"/>
            <a:satOff val="0"/>
            <a:lumOff val="0"/>
          </a:schemeClr>
        </a:solidFill>
      </dgm:spPr>
      <dgm:t>
        <a:bodyPr/>
        <a:lstStyle/>
        <a:p>
          <a:r>
            <a:rPr lang="fr-FR" altLang="fr-FR" dirty="0" smtClean="0">
              <a:latin typeface="Arial" pitchFamily="34" charset="0"/>
              <a:ea typeface="ＭＳ Ｐゴシック" pitchFamily="34" charset="-128"/>
            </a:rPr>
            <a:t>Régularisations fin de carrière</a:t>
          </a:r>
          <a:endParaRPr lang="nl-BE" dirty="0"/>
        </a:p>
      </dgm:t>
    </dgm:pt>
    <dgm:pt modelId="{291D1D96-0141-4DD0-972A-64AB665C9D94}" type="parTrans" cxnId="{64DECACB-263A-4755-A247-A2F833F534F8}">
      <dgm:prSet/>
      <dgm:spPr/>
      <dgm:t>
        <a:bodyPr/>
        <a:lstStyle/>
        <a:p>
          <a:endParaRPr lang="nl-BE"/>
        </a:p>
      </dgm:t>
    </dgm:pt>
    <dgm:pt modelId="{6E6570BF-512B-4D58-9925-EC8D4343EE59}" type="sibTrans" cxnId="{64DECACB-263A-4755-A247-A2F833F534F8}">
      <dgm:prSet/>
      <dgm:spPr/>
      <dgm:t>
        <a:bodyPr/>
        <a:lstStyle/>
        <a:p>
          <a:endParaRPr lang="nl-BE"/>
        </a:p>
      </dgm:t>
    </dgm:pt>
    <dgm:pt modelId="{6E26173F-D4FE-4072-A3C7-1D2440028947}">
      <dgm:prSet/>
      <dgm:spPr/>
      <dgm:t>
        <a:bodyPr/>
        <a:lstStyle/>
        <a:p>
          <a:r>
            <a:rPr lang="fr-FR" altLang="fr-FR" dirty="0" smtClean="0">
              <a:latin typeface="Arial" pitchFamily="34" charset="0"/>
              <a:ea typeface="ＭＳ Ｐゴシック" pitchFamily="34" charset="-128"/>
            </a:rPr>
            <a:t>L’assiette de calcul des cotisations sociales</a:t>
          </a:r>
          <a:endParaRPr lang="nl-BE" dirty="0"/>
        </a:p>
      </dgm:t>
    </dgm:pt>
    <dgm:pt modelId="{D58D1BFD-BFB8-4EF9-A10F-BD8C45FF0E0F}" type="parTrans" cxnId="{0BC74491-0B80-4E0B-A33A-AA60C7EF8A87}">
      <dgm:prSet/>
      <dgm:spPr/>
      <dgm:t>
        <a:bodyPr/>
        <a:lstStyle/>
        <a:p>
          <a:endParaRPr lang="nl-BE"/>
        </a:p>
      </dgm:t>
    </dgm:pt>
    <dgm:pt modelId="{FF34D8A7-AEAC-42A8-85A0-5EE7D677F21D}" type="sibTrans" cxnId="{0BC74491-0B80-4E0B-A33A-AA60C7EF8A87}">
      <dgm:prSet/>
      <dgm:spPr/>
      <dgm:t>
        <a:bodyPr/>
        <a:lstStyle/>
        <a:p>
          <a:endParaRPr lang="nl-BE"/>
        </a:p>
      </dgm:t>
    </dgm:pt>
    <dgm:pt modelId="{BA1EBA14-9C6C-441A-8A48-F682076480C1}">
      <dgm:prSet/>
      <dgm:spPr/>
      <dgm:t>
        <a:bodyPr/>
        <a:lstStyle/>
        <a:p>
          <a:r>
            <a:rPr lang="fr-FR" altLang="fr-FR" dirty="0" smtClean="0">
              <a:latin typeface="Arial" pitchFamily="34" charset="0"/>
              <a:ea typeface="ＭＳ Ｐゴシック" pitchFamily="34" charset="-128"/>
            </a:rPr>
            <a:t>Provisions</a:t>
          </a:r>
          <a:endParaRPr lang="nl-BE" dirty="0"/>
        </a:p>
      </dgm:t>
    </dgm:pt>
    <dgm:pt modelId="{95901367-7F89-4046-B148-7F4FE62EB68A}" type="parTrans" cxnId="{DCCFA7E2-FA69-41DE-9FB5-B4E14BD4059D}">
      <dgm:prSet/>
      <dgm:spPr/>
      <dgm:t>
        <a:bodyPr/>
        <a:lstStyle/>
        <a:p>
          <a:endParaRPr lang="nl-BE"/>
        </a:p>
      </dgm:t>
    </dgm:pt>
    <dgm:pt modelId="{D277D8A7-2716-45EF-9757-5DCF80DEB496}" type="sibTrans" cxnId="{DCCFA7E2-FA69-41DE-9FB5-B4E14BD4059D}">
      <dgm:prSet/>
      <dgm:spPr/>
      <dgm:t>
        <a:bodyPr/>
        <a:lstStyle/>
        <a:p>
          <a:endParaRPr lang="nl-BE"/>
        </a:p>
      </dgm:t>
    </dgm:pt>
    <dgm:pt modelId="{704744A2-3DD4-4BEF-A98F-2A35341F830A}">
      <dgm:prSet/>
      <dgm:spPr/>
      <dgm:t>
        <a:bodyPr/>
        <a:lstStyle/>
        <a:p>
          <a:r>
            <a:rPr lang="fr-FR" altLang="fr-FR" dirty="0" smtClean="0">
              <a:latin typeface="Arial" pitchFamily="34" charset="0"/>
              <a:ea typeface="ＭＳ Ｐゴシック" pitchFamily="34" charset="-128"/>
            </a:rPr>
            <a:t>Majorations en cas de mauvaise estimation des revenus</a:t>
          </a:r>
          <a:endParaRPr lang="nl-BE" dirty="0"/>
        </a:p>
      </dgm:t>
    </dgm:pt>
    <dgm:pt modelId="{A3431C64-D50D-46DB-8045-3F68BB0DBB7B}" type="parTrans" cxnId="{4E61FA05-69A5-47FD-84D8-7D136B57BB4C}">
      <dgm:prSet/>
      <dgm:spPr/>
      <dgm:t>
        <a:bodyPr/>
        <a:lstStyle/>
        <a:p>
          <a:endParaRPr lang="nl-BE"/>
        </a:p>
      </dgm:t>
    </dgm:pt>
    <dgm:pt modelId="{B70EC819-956C-4B91-9249-CD35C45A918F}" type="sibTrans" cxnId="{4E61FA05-69A5-47FD-84D8-7D136B57BB4C}">
      <dgm:prSet/>
      <dgm:spPr/>
      <dgm:t>
        <a:bodyPr/>
        <a:lstStyle/>
        <a:p>
          <a:endParaRPr lang="nl-BE"/>
        </a:p>
      </dgm:t>
    </dgm:pt>
    <dgm:pt modelId="{C9C43852-EFF0-4B57-B84A-92BB3842EBEF}">
      <dgm:prSet/>
      <dgm:spPr/>
      <dgm:t>
        <a:bodyPr/>
        <a:lstStyle/>
        <a:p>
          <a:r>
            <a:rPr lang="fr-FR" altLang="fr-FR" dirty="0" smtClean="0">
              <a:latin typeface="Arial" pitchFamily="34" charset="0"/>
              <a:ea typeface="ＭＳ Ｐゴシック" pitchFamily="34" charset="-128"/>
            </a:rPr>
            <a:t>Majorations en cas de non-paiement de la cotisation exigible</a:t>
          </a:r>
          <a:endParaRPr lang="nl-BE" dirty="0"/>
        </a:p>
      </dgm:t>
    </dgm:pt>
    <dgm:pt modelId="{AFC6DA27-E3A6-4C42-BD8C-D1A7CE82779F}" type="parTrans" cxnId="{63A5B401-A9DA-4E38-A944-49A9B27CF142}">
      <dgm:prSet/>
      <dgm:spPr/>
      <dgm:t>
        <a:bodyPr/>
        <a:lstStyle/>
        <a:p>
          <a:endParaRPr lang="nl-BE"/>
        </a:p>
      </dgm:t>
    </dgm:pt>
    <dgm:pt modelId="{AE8E9958-3022-44D7-9E07-BBD7ED760FB6}" type="sibTrans" cxnId="{63A5B401-A9DA-4E38-A944-49A9B27CF142}">
      <dgm:prSet/>
      <dgm:spPr/>
      <dgm:t>
        <a:bodyPr/>
        <a:lstStyle/>
        <a:p>
          <a:endParaRPr lang="nl-BE"/>
        </a:p>
      </dgm:t>
    </dgm:pt>
    <dgm:pt modelId="{7C8F77A6-8CA6-4F1B-8573-5898363C0C30}" type="pres">
      <dgm:prSet presAssocID="{2FC9A123-C122-4C9E-8F67-F560768340F7}" presName="linear" presStyleCnt="0">
        <dgm:presLayoutVars>
          <dgm:dir/>
          <dgm:animLvl val="lvl"/>
          <dgm:resizeHandles val="exact"/>
        </dgm:presLayoutVars>
      </dgm:prSet>
      <dgm:spPr/>
      <dgm:t>
        <a:bodyPr/>
        <a:lstStyle/>
        <a:p>
          <a:endParaRPr lang="nl-BE"/>
        </a:p>
      </dgm:t>
    </dgm:pt>
    <dgm:pt modelId="{070B6149-BC60-429A-8902-12F8FB1A1005}" type="pres">
      <dgm:prSet presAssocID="{6E26173F-D4FE-4072-A3C7-1D2440028947}" presName="parentLin" presStyleCnt="0"/>
      <dgm:spPr/>
    </dgm:pt>
    <dgm:pt modelId="{219E62F1-280A-4DE6-99E2-49FADB80E758}" type="pres">
      <dgm:prSet presAssocID="{6E26173F-D4FE-4072-A3C7-1D2440028947}" presName="parentLeftMargin" presStyleLbl="node1" presStyleIdx="0" presStyleCnt="7"/>
      <dgm:spPr/>
      <dgm:t>
        <a:bodyPr/>
        <a:lstStyle/>
        <a:p>
          <a:endParaRPr lang="nl-BE"/>
        </a:p>
      </dgm:t>
    </dgm:pt>
    <dgm:pt modelId="{9DCC2EC2-8B14-4F25-90EC-F84752CCF5C8}" type="pres">
      <dgm:prSet presAssocID="{6E26173F-D4FE-4072-A3C7-1D2440028947}" presName="parentText" presStyleLbl="node1" presStyleIdx="0" presStyleCnt="7" custLinFactNeighborX="145" custLinFactNeighborY="5994">
        <dgm:presLayoutVars>
          <dgm:chMax val="0"/>
          <dgm:bulletEnabled val="1"/>
        </dgm:presLayoutVars>
      </dgm:prSet>
      <dgm:spPr/>
      <dgm:t>
        <a:bodyPr/>
        <a:lstStyle/>
        <a:p>
          <a:endParaRPr lang="nl-BE"/>
        </a:p>
      </dgm:t>
    </dgm:pt>
    <dgm:pt modelId="{0ED7B40D-96E9-4FC9-85A6-8B1E4E7A24C9}" type="pres">
      <dgm:prSet presAssocID="{6E26173F-D4FE-4072-A3C7-1D2440028947}" presName="negativeSpace" presStyleCnt="0"/>
      <dgm:spPr/>
    </dgm:pt>
    <dgm:pt modelId="{693CEA8E-DE78-4F65-91BD-47D5A909B9DC}" type="pres">
      <dgm:prSet presAssocID="{6E26173F-D4FE-4072-A3C7-1D2440028947}" presName="childText" presStyleLbl="conFgAcc1" presStyleIdx="0" presStyleCnt="7">
        <dgm:presLayoutVars>
          <dgm:bulletEnabled val="1"/>
        </dgm:presLayoutVars>
      </dgm:prSet>
      <dgm:spPr/>
    </dgm:pt>
    <dgm:pt modelId="{EDA455C5-11BA-4C63-ABC3-3AEDE6DB9C46}" type="pres">
      <dgm:prSet presAssocID="{FF34D8A7-AEAC-42A8-85A0-5EE7D677F21D}" presName="spaceBetweenRectangles" presStyleCnt="0"/>
      <dgm:spPr/>
    </dgm:pt>
    <dgm:pt modelId="{CB235EF3-4DCC-45DC-9A37-9657CAC7B5C6}" type="pres">
      <dgm:prSet presAssocID="{C9C43852-EFF0-4B57-B84A-92BB3842EBEF}" presName="parentLin" presStyleCnt="0"/>
      <dgm:spPr/>
    </dgm:pt>
    <dgm:pt modelId="{2E8B2035-1067-4E01-8B79-8BF41DFECD43}" type="pres">
      <dgm:prSet presAssocID="{C9C43852-EFF0-4B57-B84A-92BB3842EBEF}" presName="parentLeftMargin" presStyleLbl="node1" presStyleIdx="0" presStyleCnt="7"/>
      <dgm:spPr/>
      <dgm:t>
        <a:bodyPr/>
        <a:lstStyle/>
        <a:p>
          <a:endParaRPr lang="nl-BE"/>
        </a:p>
      </dgm:t>
    </dgm:pt>
    <dgm:pt modelId="{4A246664-EE58-4567-906A-6BFE7430EFD3}" type="pres">
      <dgm:prSet presAssocID="{C9C43852-EFF0-4B57-B84A-92BB3842EBEF}" presName="parentText" presStyleLbl="node1" presStyleIdx="1" presStyleCnt="7" custScaleX="80935" custLinFactX="25005" custLinFactNeighborX="100000" custLinFactNeighborY="4674">
        <dgm:presLayoutVars>
          <dgm:chMax val="0"/>
          <dgm:bulletEnabled val="1"/>
        </dgm:presLayoutVars>
      </dgm:prSet>
      <dgm:spPr/>
      <dgm:t>
        <a:bodyPr/>
        <a:lstStyle/>
        <a:p>
          <a:endParaRPr lang="nl-BE"/>
        </a:p>
      </dgm:t>
    </dgm:pt>
    <dgm:pt modelId="{262C0E74-F1F0-46F6-BDF3-C6BFB45942DD}" type="pres">
      <dgm:prSet presAssocID="{C9C43852-EFF0-4B57-B84A-92BB3842EBEF}" presName="negativeSpace" presStyleCnt="0"/>
      <dgm:spPr/>
    </dgm:pt>
    <dgm:pt modelId="{83E6ED7D-76F7-483A-A381-43FB0AA113A3}" type="pres">
      <dgm:prSet presAssocID="{C9C43852-EFF0-4B57-B84A-92BB3842EBEF}" presName="childText" presStyleLbl="conFgAcc1" presStyleIdx="1" presStyleCnt="7">
        <dgm:presLayoutVars>
          <dgm:bulletEnabled val="1"/>
        </dgm:presLayoutVars>
      </dgm:prSet>
      <dgm:spPr/>
    </dgm:pt>
    <dgm:pt modelId="{4C04BA6D-9C91-46A3-9BF6-84F71FB6A7E5}" type="pres">
      <dgm:prSet presAssocID="{AE8E9958-3022-44D7-9E07-BBD7ED760FB6}" presName="spaceBetweenRectangles" presStyleCnt="0"/>
      <dgm:spPr/>
    </dgm:pt>
    <dgm:pt modelId="{1BF9C7EA-E2A4-49EA-8A60-73837A3FA310}" type="pres">
      <dgm:prSet presAssocID="{DA407C0C-693F-458F-9DE3-F3576EBB08C6}" presName="parentLin" presStyleCnt="0"/>
      <dgm:spPr/>
    </dgm:pt>
    <dgm:pt modelId="{E6D79CE0-6903-44C1-A62A-04E6C6907940}" type="pres">
      <dgm:prSet presAssocID="{DA407C0C-693F-458F-9DE3-F3576EBB08C6}" presName="parentLeftMargin" presStyleLbl="node1" presStyleIdx="1" presStyleCnt="7"/>
      <dgm:spPr/>
      <dgm:t>
        <a:bodyPr/>
        <a:lstStyle/>
        <a:p>
          <a:endParaRPr lang="nl-BE"/>
        </a:p>
      </dgm:t>
    </dgm:pt>
    <dgm:pt modelId="{1F4AA9E9-8B4A-4AFE-B56F-57D99F42361E}" type="pres">
      <dgm:prSet presAssocID="{DA407C0C-693F-458F-9DE3-F3576EBB08C6}" presName="parentText" presStyleLbl="node1" presStyleIdx="2" presStyleCnt="7">
        <dgm:presLayoutVars>
          <dgm:chMax val="0"/>
          <dgm:bulletEnabled val="1"/>
        </dgm:presLayoutVars>
      </dgm:prSet>
      <dgm:spPr/>
      <dgm:t>
        <a:bodyPr/>
        <a:lstStyle/>
        <a:p>
          <a:endParaRPr lang="nl-BE"/>
        </a:p>
      </dgm:t>
    </dgm:pt>
    <dgm:pt modelId="{393D8DF8-10FB-474A-BCCB-B04B90B00094}" type="pres">
      <dgm:prSet presAssocID="{DA407C0C-693F-458F-9DE3-F3576EBB08C6}" presName="negativeSpace" presStyleCnt="0"/>
      <dgm:spPr/>
    </dgm:pt>
    <dgm:pt modelId="{5B739959-E1C8-49BF-A576-1A6EA3BD7BA2}" type="pres">
      <dgm:prSet presAssocID="{DA407C0C-693F-458F-9DE3-F3576EBB08C6}" presName="childText" presStyleLbl="conFgAcc1" presStyleIdx="2" presStyleCnt="7">
        <dgm:presLayoutVars>
          <dgm:bulletEnabled val="1"/>
        </dgm:presLayoutVars>
      </dgm:prSet>
      <dgm:spPr/>
    </dgm:pt>
    <dgm:pt modelId="{F1F478B6-B3E0-4A8D-BA06-35963B9E64DD}" type="pres">
      <dgm:prSet presAssocID="{9C8D731D-C316-4834-868F-FD8B6E7AAA2C}" presName="spaceBetweenRectangles" presStyleCnt="0"/>
      <dgm:spPr/>
    </dgm:pt>
    <dgm:pt modelId="{A8A9BBB9-C92E-49CF-BFDE-54FD1C4D4653}" type="pres">
      <dgm:prSet presAssocID="{704744A2-3DD4-4BEF-A98F-2A35341F830A}" presName="parentLin" presStyleCnt="0"/>
      <dgm:spPr/>
    </dgm:pt>
    <dgm:pt modelId="{DF7890B8-5405-4106-ABA0-F6C642E90D38}" type="pres">
      <dgm:prSet presAssocID="{704744A2-3DD4-4BEF-A98F-2A35341F830A}" presName="parentLeftMargin" presStyleLbl="node1" presStyleIdx="2" presStyleCnt="7"/>
      <dgm:spPr/>
      <dgm:t>
        <a:bodyPr/>
        <a:lstStyle/>
        <a:p>
          <a:endParaRPr lang="nl-BE"/>
        </a:p>
      </dgm:t>
    </dgm:pt>
    <dgm:pt modelId="{190E0706-2F31-4AB6-8048-A7A172E18C0E}" type="pres">
      <dgm:prSet presAssocID="{704744A2-3DD4-4BEF-A98F-2A35341F830A}" presName="parentText" presStyleLbl="node1" presStyleIdx="3" presStyleCnt="7" custScaleX="80935" custLinFactX="25005" custLinFactNeighborX="100000" custLinFactNeighborY="13635">
        <dgm:presLayoutVars>
          <dgm:chMax val="0"/>
          <dgm:bulletEnabled val="1"/>
        </dgm:presLayoutVars>
      </dgm:prSet>
      <dgm:spPr/>
      <dgm:t>
        <a:bodyPr/>
        <a:lstStyle/>
        <a:p>
          <a:endParaRPr lang="nl-BE"/>
        </a:p>
      </dgm:t>
    </dgm:pt>
    <dgm:pt modelId="{BF6B1BEB-88F7-4FDA-B30A-E0FFB0A084BC}" type="pres">
      <dgm:prSet presAssocID="{704744A2-3DD4-4BEF-A98F-2A35341F830A}" presName="negativeSpace" presStyleCnt="0"/>
      <dgm:spPr/>
    </dgm:pt>
    <dgm:pt modelId="{F2E1AA33-B086-42FE-A479-EB1F8175298E}" type="pres">
      <dgm:prSet presAssocID="{704744A2-3DD4-4BEF-A98F-2A35341F830A}" presName="childText" presStyleLbl="conFgAcc1" presStyleIdx="3" presStyleCnt="7">
        <dgm:presLayoutVars>
          <dgm:bulletEnabled val="1"/>
        </dgm:presLayoutVars>
      </dgm:prSet>
      <dgm:spPr/>
    </dgm:pt>
    <dgm:pt modelId="{6984B5E8-4F8D-42B8-9AF3-6C15A644F06E}" type="pres">
      <dgm:prSet presAssocID="{B70EC819-956C-4B91-9249-CD35C45A918F}" presName="spaceBetweenRectangles" presStyleCnt="0"/>
      <dgm:spPr/>
    </dgm:pt>
    <dgm:pt modelId="{A48844C6-C5A9-4082-808D-EFCF1FB6C25B}" type="pres">
      <dgm:prSet presAssocID="{BA1EBA14-9C6C-441A-8A48-F682076480C1}" presName="parentLin" presStyleCnt="0"/>
      <dgm:spPr/>
    </dgm:pt>
    <dgm:pt modelId="{E58C533C-DBBF-489F-AA6E-87940636BFBE}" type="pres">
      <dgm:prSet presAssocID="{BA1EBA14-9C6C-441A-8A48-F682076480C1}" presName="parentLeftMargin" presStyleLbl="node1" presStyleIdx="3" presStyleCnt="7"/>
      <dgm:spPr/>
      <dgm:t>
        <a:bodyPr/>
        <a:lstStyle/>
        <a:p>
          <a:endParaRPr lang="nl-BE"/>
        </a:p>
      </dgm:t>
    </dgm:pt>
    <dgm:pt modelId="{2E51110E-7268-4909-A98B-1F82580BBF58}" type="pres">
      <dgm:prSet presAssocID="{BA1EBA14-9C6C-441A-8A48-F682076480C1}" presName="parentText" presStyleLbl="node1" presStyleIdx="4" presStyleCnt="7">
        <dgm:presLayoutVars>
          <dgm:chMax val="0"/>
          <dgm:bulletEnabled val="1"/>
        </dgm:presLayoutVars>
      </dgm:prSet>
      <dgm:spPr/>
      <dgm:t>
        <a:bodyPr/>
        <a:lstStyle/>
        <a:p>
          <a:endParaRPr lang="nl-BE"/>
        </a:p>
      </dgm:t>
    </dgm:pt>
    <dgm:pt modelId="{AA1EF3BD-C6AF-49BE-A033-7FC771883703}" type="pres">
      <dgm:prSet presAssocID="{BA1EBA14-9C6C-441A-8A48-F682076480C1}" presName="negativeSpace" presStyleCnt="0"/>
      <dgm:spPr/>
    </dgm:pt>
    <dgm:pt modelId="{C9D02D72-196C-4C31-A631-512C90C7FEE7}" type="pres">
      <dgm:prSet presAssocID="{BA1EBA14-9C6C-441A-8A48-F682076480C1}" presName="childText" presStyleLbl="conFgAcc1" presStyleIdx="4" presStyleCnt="7">
        <dgm:presLayoutVars>
          <dgm:bulletEnabled val="1"/>
        </dgm:presLayoutVars>
      </dgm:prSet>
      <dgm:spPr/>
    </dgm:pt>
    <dgm:pt modelId="{9262236E-AE37-4947-934F-B61BB7E943A3}" type="pres">
      <dgm:prSet presAssocID="{D277D8A7-2716-45EF-9757-5DCF80DEB496}" presName="spaceBetweenRectangles" presStyleCnt="0"/>
      <dgm:spPr/>
    </dgm:pt>
    <dgm:pt modelId="{80EFAE40-54B2-45EB-A37D-92943D56FBBC}" type="pres">
      <dgm:prSet presAssocID="{E4FF5938-A58D-4212-9585-A6AC969C37C3}" presName="parentLin" presStyleCnt="0"/>
      <dgm:spPr/>
    </dgm:pt>
    <dgm:pt modelId="{9108F665-4E14-4BB0-95F2-9DC77F61B0E0}" type="pres">
      <dgm:prSet presAssocID="{E4FF5938-A58D-4212-9585-A6AC969C37C3}" presName="parentLeftMargin" presStyleLbl="node1" presStyleIdx="4" presStyleCnt="7"/>
      <dgm:spPr/>
      <dgm:t>
        <a:bodyPr/>
        <a:lstStyle/>
        <a:p>
          <a:endParaRPr lang="nl-BE"/>
        </a:p>
      </dgm:t>
    </dgm:pt>
    <dgm:pt modelId="{5178AC81-254B-4BDC-A32E-034E032736F6}" type="pres">
      <dgm:prSet presAssocID="{E4FF5938-A58D-4212-9585-A6AC969C37C3}" presName="parentText" presStyleLbl="node1" presStyleIdx="5" presStyleCnt="7">
        <dgm:presLayoutVars>
          <dgm:chMax val="0"/>
          <dgm:bulletEnabled val="1"/>
        </dgm:presLayoutVars>
      </dgm:prSet>
      <dgm:spPr/>
      <dgm:t>
        <a:bodyPr/>
        <a:lstStyle/>
        <a:p>
          <a:endParaRPr lang="nl-BE"/>
        </a:p>
      </dgm:t>
    </dgm:pt>
    <dgm:pt modelId="{A8728FA7-0956-467E-9E1C-1140C26FE3E0}" type="pres">
      <dgm:prSet presAssocID="{E4FF5938-A58D-4212-9585-A6AC969C37C3}" presName="negativeSpace" presStyleCnt="0"/>
      <dgm:spPr/>
    </dgm:pt>
    <dgm:pt modelId="{09751EC7-00A7-49CA-8050-C0A11B605BE2}" type="pres">
      <dgm:prSet presAssocID="{E4FF5938-A58D-4212-9585-A6AC969C37C3}" presName="childText" presStyleLbl="conFgAcc1" presStyleIdx="5" presStyleCnt="7">
        <dgm:presLayoutVars>
          <dgm:bulletEnabled val="1"/>
        </dgm:presLayoutVars>
      </dgm:prSet>
      <dgm:spPr/>
    </dgm:pt>
    <dgm:pt modelId="{BC40CBC1-6DC4-4662-9302-3E559714A05C}" type="pres">
      <dgm:prSet presAssocID="{A0ABC944-E9B6-46A0-B4A8-2F77DF25A2AB}" presName="spaceBetweenRectangles" presStyleCnt="0"/>
      <dgm:spPr/>
    </dgm:pt>
    <dgm:pt modelId="{9EE10133-AEEE-49E3-82ED-85855EB85118}" type="pres">
      <dgm:prSet presAssocID="{072D31DF-561C-4B7B-B469-91BC88C1BB16}" presName="parentLin" presStyleCnt="0"/>
      <dgm:spPr/>
    </dgm:pt>
    <dgm:pt modelId="{20ECD84F-A8CE-40F6-830D-B1E4480F7E74}" type="pres">
      <dgm:prSet presAssocID="{072D31DF-561C-4B7B-B469-91BC88C1BB16}" presName="parentLeftMargin" presStyleLbl="node1" presStyleIdx="5" presStyleCnt="7"/>
      <dgm:spPr/>
      <dgm:t>
        <a:bodyPr/>
        <a:lstStyle/>
        <a:p>
          <a:endParaRPr lang="nl-BE"/>
        </a:p>
      </dgm:t>
    </dgm:pt>
    <dgm:pt modelId="{27120235-4563-43AB-AA56-90E5BF523DFB}" type="pres">
      <dgm:prSet presAssocID="{072D31DF-561C-4B7B-B469-91BC88C1BB16}" presName="parentText" presStyleLbl="node1" presStyleIdx="6" presStyleCnt="7">
        <dgm:presLayoutVars>
          <dgm:chMax val="0"/>
          <dgm:bulletEnabled val="1"/>
        </dgm:presLayoutVars>
      </dgm:prSet>
      <dgm:spPr/>
      <dgm:t>
        <a:bodyPr/>
        <a:lstStyle/>
        <a:p>
          <a:endParaRPr lang="nl-BE"/>
        </a:p>
      </dgm:t>
    </dgm:pt>
    <dgm:pt modelId="{632BEF4B-083B-40C5-A37C-848F9DF3DFF3}" type="pres">
      <dgm:prSet presAssocID="{072D31DF-561C-4B7B-B469-91BC88C1BB16}" presName="negativeSpace" presStyleCnt="0"/>
      <dgm:spPr/>
    </dgm:pt>
    <dgm:pt modelId="{A7D634DA-3890-45E2-9230-A36AC99C2805}" type="pres">
      <dgm:prSet presAssocID="{072D31DF-561C-4B7B-B469-91BC88C1BB16}" presName="childText" presStyleLbl="conFgAcc1" presStyleIdx="6" presStyleCnt="7">
        <dgm:presLayoutVars>
          <dgm:bulletEnabled val="1"/>
        </dgm:presLayoutVars>
      </dgm:prSet>
      <dgm:spPr/>
    </dgm:pt>
  </dgm:ptLst>
  <dgm:cxnLst>
    <dgm:cxn modelId="{F10ABE6C-4B0D-4B05-886A-CF488935F9D7}" srcId="{2FC9A123-C122-4C9E-8F67-F560768340F7}" destId="{DA407C0C-693F-458F-9DE3-F3576EBB08C6}" srcOrd="2" destOrd="0" parTransId="{8CBAF9D1-DA02-4326-A123-D96EB38236BB}" sibTransId="{9C8D731D-C316-4834-868F-FD8B6E7AAA2C}"/>
    <dgm:cxn modelId="{00D7B9DB-19B1-4D58-B671-969697F91B4A}" type="presOf" srcId="{2FC9A123-C122-4C9E-8F67-F560768340F7}" destId="{7C8F77A6-8CA6-4F1B-8573-5898363C0C30}" srcOrd="0" destOrd="0" presId="urn:microsoft.com/office/officeart/2005/8/layout/list1"/>
    <dgm:cxn modelId="{1738A8E1-D6C1-4314-807E-9170A8C4D183}" type="presOf" srcId="{C9C43852-EFF0-4B57-B84A-92BB3842EBEF}" destId="{2E8B2035-1067-4E01-8B79-8BF41DFECD43}" srcOrd="0" destOrd="0" presId="urn:microsoft.com/office/officeart/2005/8/layout/list1"/>
    <dgm:cxn modelId="{BAFC1B44-64BC-4F72-A048-A792C57847C4}" type="presOf" srcId="{072D31DF-561C-4B7B-B469-91BC88C1BB16}" destId="{20ECD84F-A8CE-40F6-830D-B1E4480F7E74}" srcOrd="0" destOrd="0" presId="urn:microsoft.com/office/officeart/2005/8/layout/list1"/>
    <dgm:cxn modelId="{9C9E6795-A330-49C9-A6EE-6333F79FEAC5}" type="presOf" srcId="{E4FF5938-A58D-4212-9585-A6AC969C37C3}" destId="{9108F665-4E14-4BB0-95F2-9DC77F61B0E0}" srcOrd="0" destOrd="0" presId="urn:microsoft.com/office/officeart/2005/8/layout/list1"/>
    <dgm:cxn modelId="{DCC9B0C2-C037-4F6F-938C-67CA94C37F55}" type="presOf" srcId="{BA1EBA14-9C6C-441A-8A48-F682076480C1}" destId="{E58C533C-DBBF-489F-AA6E-87940636BFBE}" srcOrd="0" destOrd="0" presId="urn:microsoft.com/office/officeart/2005/8/layout/list1"/>
    <dgm:cxn modelId="{0BC74491-0B80-4E0B-A33A-AA60C7EF8A87}" srcId="{2FC9A123-C122-4C9E-8F67-F560768340F7}" destId="{6E26173F-D4FE-4072-A3C7-1D2440028947}" srcOrd="0" destOrd="0" parTransId="{D58D1BFD-BFB8-4EF9-A10F-BD8C45FF0E0F}" sibTransId="{FF34D8A7-AEAC-42A8-85A0-5EE7D677F21D}"/>
    <dgm:cxn modelId="{55986D4F-41D4-4E1B-A54D-4726ADE90C40}" type="presOf" srcId="{072D31DF-561C-4B7B-B469-91BC88C1BB16}" destId="{27120235-4563-43AB-AA56-90E5BF523DFB}" srcOrd="1" destOrd="0" presId="urn:microsoft.com/office/officeart/2005/8/layout/list1"/>
    <dgm:cxn modelId="{E1E359D5-1351-4283-AC73-0AB3E3AABF1F}" type="presOf" srcId="{6E26173F-D4FE-4072-A3C7-1D2440028947}" destId="{219E62F1-280A-4DE6-99E2-49FADB80E758}" srcOrd="0" destOrd="0" presId="urn:microsoft.com/office/officeart/2005/8/layout/list1"/>
    <dgm:cxn modelId="{43A976A4-3457-4FB2-B642-419057ED29B9}" type="presOf" srcId="{E4FF5938-A58D-4212-9585-A6AC969C37C3}" destId="{5178AC81-254B-4BDC-A32E-034E032736F6}" srcOrd="1" destOrd="0" presId="urn:microsoft.com/office/officeart/2005/8/layout/list1"/>
    <dgm:cxn modelId="{64DECACB-263A-4755-A247-A2F833F534F8}" srcId="{2FC9A123-C122-4C9E-8F67-F560768340F7}" destId="{072D31DF-561C-4B7B-B469-91BC88C1BB16}" srcOrd="6" destOrd="0" parTransId="{291D1D96-0141-4DD0-972A-64AB665C9D94}" sibTransId="{6E6570BF-512B-4D58-9925-EC8D4343EE59}"/>
    <dgm:cxn modelId="{DCCFA7E2-FA69-41DE-9FB5-B4E14BD4059D}" srcId="{2FC9A123-C122-4C9E-8F67-F560768340F7}" destId="{BA1EBA14-9C6C-441A-8A48-F682076480C1}" srcOrd="4" destOrd="0" parTransId="{95901367-7F89-4046-B148-7F4FE62EB68A}" sibTransId="{D277D8A7-2716-45EF-9757-5DCF80DEB496}"/>
    <dgm:cxn modelId="{63A5B401-A9DA-4E38-A944-49A9B27CF142}" srcId="{2FC9A123-C122-4C9E-8F67-F560768340F7}" destId="{C9C43852-EFF0-4B57-B84A-92BB3842EBEF}" srcOrd="1" destOrd="0" parTransId="{AFC6DA27-E3A6-4C42-BD8C-D1A7CE82779F}" sibTransId="{AE8E9958-3022-44D7-9E07-BBD7ED760FB6}"/>
    <dgm:cxn modelId="{A9E5424F-F48A-4256-B9E0-714726B981C3}" type="presOf" srcId="{704744A2-3DD4-4BEF-A98F-2A35341F830A}" destId="{190E0706-2F31-4AB6-8048-A7A172E18C0E}" srcOrd="1" destOrd="0" presId="urn:microsoft.com/office/officeart/2005/8/layout/list1"/>
    <dgm:cxn modelId="{EEF414CF-15ED-4A8A-A768-D14BEB56DA2E}" type="presOf" srcId="{704744A2-3DD4-4BEF-A98F-2A35341F830A}" destId="{DF7890B8-5405-4106-ABA0-F6C642E90D38}" srcOrd="0" destOrd="0" presId="urn:microsoft.com/office/officeart/2005/8/layout/list1"/>
    <dgm:cxn modelId="{4E61FA05-69A5-47FD-84D8-7D136B57BB4C}" srcId="{2FC9A123-C122-4C9E-8F67-F560768340F7}" destId="{704744A2-3DD4-4BEF-A98F-2A35341F830A}" srcOrd="3" destOrd="0" parTransId="{A3431C64-D50D-46DB-8045-3F68BB0DBB7B}" sibTransId="{B70EC819-956C-4B91-9249-CD35C45A918F}"/>
    <dgm:cxn modelId="{BCF75020-63EE-4B7E-8FF5-C4806DE6C0CE}" type="presOf" srcId="{DA407C0C-693F-458F-9DE3-F3576EBB08C6}" destId="{E6D79CE0-6903-44C1-A62A-04E6C6907940}" srcOrd="0" destOrd="0" presId="urn:microsoft.com/office/officeart/2005/8/layout/list1"/>
    <dgm:cxn modelId="{C2B81DCC-ACDA-4C6A-984D-230B390DB762}" srcId="{2FC9A123-C122-4C9E-8F67-F560768340F7}" destId="{E4FF5938-A58D-4212-9585-A6AC969C37C3}" srcOrd="5" destOrd="0" parTransId="{9D81B623-2C6E-4FE6-81B1-4A6357541181}" sibTransId="{A0ABC944-E9B6-46A0-B4A8-2F77DF25A2AB}"/>
    <dgm:cxn modelId="{D8615F37-F6DA-48F8-BF59-978B41B60E56}" type="presOf" srcId="{DA407C0C-693F-458F-9DE3-F3576EBB08C6}" destId="{1F4AA9E9-8B4A-4AFE-B56F-57D99F42361E}" srcOrd="1" destOrd="0" presId="urn:microsoft.com/office/officeart/2005/8/layout/list1"/>
    <dgm:cxn modelId="{EE6247FB-73EF-4E92-88ED-9846D59BFCCE}" type="presOf" srcId="{6E26173F-D4FE-4072-A3C7-1D2440028947}" destId="{9DCC2EC2-8B14-4F25-90EC-F84752CCF5C8}" srcOrd="1" destOrd="0" presId="urn:microsoft.com/office/officeart/2005/8/layout/list1"/>
    <dgm:cxn modelId="{70C986C6-72FF-4FFA-B1F3-D7BA5B3B4257}" type="presOf" srcId="{C9C43852-EFF0-4B57-B84A-92BB3842EBEF}" destId="{4A246664-EE58-4567-906A-6BFE7430EFD3}" srcOrd="1" destOrd="0" presId="urn:microsoft.com/office/officeart/2005/8/layout/list1"/>
    <dgm:cxn modelId="{EE483B9D-64CF-4007-BFDA-FAE5C2A4E75E}" type="presOf" srcId="{BA1EBA14-9C6C-441A-8A48-F682076480C1}" destId="{2E51110E-7268-4909-A98B-1F82580BBF58}" srcOrd="1" destOrd="0" presId="urn:microsoft.com/office/officeart/2005/8/layout/list1"/>
    <dgm:cxn modelId="{38850160-D897-4C18-A6AC-7AF08B4CF700}" type="presParOf" srcId="{7C8F77A6-8CA6-4F1B-8573-5898363C0C30}" destId="{070B6149-BC60-429A-8902-12F8FB1A1005}" srcOrd="0" destOrd="0" presId="urn:microsoft.com/office/officeart/2005/8/layout/list1"/>
    <dgm:cxn modelId="{49C5F710-F374-4509-80D6-576BCEC6BDBE}" type="presParOf" srcId="{070B6149-BC60-429A-8902-12F8FB1A1005}" destId="{219E62F1-280A-4DE6-99E2-49FADB80E758}" srcOrd="0" destOrd="0" presId="urn:microsoft.com/office/officeart/2005/8/layout/list1"/>
    <dgm:cxn modelId="{C55482FE-B66C-4693-9D1C-D39A697A7E33}" type="presParOf" srcId="{070B6149-BC60-429A-8902-12F8FB1A1005}" destId="{9DCC2EC2-8B14-4F25-90EC-F84752CCF5C8}" srcOrd="1" destOrd="0" presId="urn:microsoft.com/office/officeart/2005/8/layout/list1"/>
    <dgm:cxn modelId="{E83E1D51-9E07-46F0-B1A2-3B374868F967}" type="presParOf" srcId="{7C8F77A6-8CA6-4F1B-8573-5898363C0C30}" destId="{0ED7B40D-96E9-4FC9-85A6-8B1E4E7A24C9}" srcOrd="1" destOrd="0" presId="urn:microsoft.com/office/officeart/2005/8/layout/list1"/>
    <dgm:cxn modelId="{C573DCE8-F12E-4219-B356-190B4C6E45A8}" type="presParOf" srcId="{7C8F77A6-8CA6-4F1B-8573-5898363C0C30}" destId="{693CEA8E-DE78-4F65-91BD-47D5A909B9DC}" srcOrd="2" destOrd="0" presId="urn:microsoft.com/office/officeart/2005/8/layout/list1"/>
    <dgm:cxn modelId="{7CA441C0-B2B8-408A-8B87-8A53BF00F5EF}" type="presParOf" srcId="{7C8F77A6-8CA6-4F1B-8573-5898363C0C30}" destId="{EDA455C5-11BA-4C63-ABC3-3AEDE6DB9C46}" srcOrd="3" destOrd="0" presId="urn:microsoft.com/office/officeart/2005/8/layout/list1"/>
    <dgm:cxn modelId="{0574AB16-4DD7-4285-9A3B-6CFE6666ABE2}" type="presParOf" srcId="{7C8F77A6-8CA6-4F1B-8573-5898363C0C30}" destId="{CB235EF3-4DCC-45DC-9A37-9657CAC7B5C6}" srcOrd="4" destOrd="0" presId="urn:microsoft.com/office/officeart/2005/8/layout/list1"/>
    <dgm:cxn modelId="{5A5A9A66-EB71-47C0-ACF0-635746878C79}" type="presParOf" srcId="{CB235EF3-4DCC-45DC-9A37-9657CAC7B5C6}" destId="{2E8B2035-1067-4E01-8B79-8BF41DFECD43}" srcOrd="0" destOrd="0" presId="urn:microsoft.com/office/officeart/2005/8/layout/list1"/>
    <dgm:cxn modelId="{23FB7FA1-653A-4BF0-B901-CD0743066F40}" type="presParOf" srcId="{CB235EF3-4DCC-45DC-9A37-9657CAC7B5C6}" destId="{4A246664-EE58-4567-906A-6BFE7430EFD3}" srcOrd="1" destOrd="0" presId="urn:microsoft.com/office/officeart/2005/8/layout/list1"/>
    <dgm:cxn modelId="{2673F00C-44B3-468F-922F-65B3C9514602}" type="presParOf" srcId="{7C8F77A6-8CA6-4F1B-8573-5898363C0C30}" destId="{262C0E74-F1F0-46F6-BDF3-C6BFB45942DD}" srcOrd="5" destOrd="0" presId="urn:microsoft.com/office/officeart/2005/8/layout/list1"/>
    <dgm:cxn modelId="{D55AFDE8-18B5-4126-AE36-D01FDAED5763}" type="presParOf" srcId="{7C8F77A6-8CA6-4F1B-8573-5898363C0C30}" destId="{83E6ED7D-76F7-483A-A381-43FB0AA113A3}" srcOrd="6" destOrd="0" presId="urn:microsoft.com/office/officeart/2005/8/layout/list1"/>
    <dgm:cxn modelId="{6BF388B3-504A-4064-8E3B-ACB030FE62EA}" type="presParOf" srcId="{7C8F77A6-8CA6-4F1B-8573-5898363C0C30}" destId="{4C04BA6D-9C91-46A3-9BF6-84F71FB6A7E5}" srcOrd="7" destOrd="0" presId="urn:microsoft.com/office/officeart/2005/8/layout/list1"/>
    <dgm:cxn modelId="{BBC3CED3-B136-4719-86BF-F720841A21CF}" type="presParOf" srcId="{7C8F77A6-8CA6-4F1B-8573-5898363C0C30}" destId="{1BF9C7EA-E2A4-49EA-8A60-73837A3FA310}" srcOrd="8" destOrd="0" presId="urn:microsoft.com/office/officeart/2005/8/layout/list1"/>
    <dgm:cxn modelId="{F4E7A891-BA7D-4B0B-9829-D33F73B77240}" type="presParOf" srcId="{1BF9C7EA-E2A4-49EA-8A60-73837A3FA310}" destId="{E6D79CE0-6903-44C1-A62A-04E6C6907940}" srcOrd="0" destOrd="0" presId="urn:microsoft.com/office/officeart/2005/8/layout/list1"/>
    <dgm:cxn modelId="{0C25A442-7144-4C45-8487-D582D7A9E12F}" type="presParOf" srcId="{1BF9C7EA-E2A4-49EA-8A60-73837A3FA310}" destId="{1F4AA9E9-8B4A-4AFE-B56F-57D99F42361E}" srcOrd="1" destOrd="0" presId="urn:microsoft.com/office/officeart/2005/8/layout/list1"/>
    <dgm:cxn modelId="{8FC4CAFD-52B1-44B0-BEDC-30CFC2DD3036}" type="presParOf" srcId="{7C8F77A6-8CA6-4F1B-8573-5898363C0C30}" destId="{393D8DF8-10FB-474A-BCCB-B04B90B00094}" srcOrd="9" destOrd="0" presId="urn:microsoft.com/office/officeart/2005/8/layout/list1"/>
    <dgm:cxn modelId="{D0686DFC-79C3-4DA3-B8F0-8053D2A5BD49}" type="presParOf" srcId="{7C8F77A6-8CA6-4F1B-8573-5898363C0C30}" destId="{5B739959-E1C8-49BF-A576-1A6EA3BD7BA2}" srcOrd="10" destOrd="0" presId="urn:microsoft.com/office/officeart/2005/8/layout/list1"/>
    <dgm:cxn modelId="{3C04A01B-DB0E-4121-9AF7-C9CFD4DFF7A2}" type="presParOf" srcId="{7C8F77A6-8CA6-4F1B-8573-5898363C0C30}" destId="{F1F478B6-B3E0-4A8D-BA06-35963B9E64DD}" srcOrd="11" destOrd="0" presId="urn:microsoft.com/office/officeart/2005/8/layout/list1"/>
    <dgm:cxn modelId="{71C1F393-59A8-4D10-844E-24C67D2E551E}" type="presParOf" srcId="{7C8F77A6-8CA6-4F1B-8573-5898363C0C30}" destId="{A8A9BBB9-C92E-49CF-BFDE-54FD1C4D4653}" srcOrd="12" destOrd="0" presId="urn:microsoft.com/office/officeart/2005/8/layout/list1"/>
    <dgm:cxn modelId="{80913DA8-2C2E-4513-83F4-C2D5DC12C848}" type="presParOf" srcId="{A8A9BBB9-C92E-49CF-BFDE-54FD1C4D4653}" destId="{DF7890B8-5405-4106-ABA0-F6C642E90D38}" srcOrd="0" destOrd="0" presId="urn:microsoft.com/office/officeart/2005/8/layout/list1"/>
    <dgm:cxn modelId="{144AC1D3-0B8A-4939-8DBF-AB9E30208A82}" type="presParOf" srcId="{A8A9BBB9-C92E-49CF-BFDE-54FD1C4D4653}" destId="{190E0706-2F31-4AB6-8048-A7A172E18C0E}" srcOrd="1" destOrd="0" presId="urn:microsoft.com/office/officeart/2005/8/layout/list1"/>
    <dgm:cxn modelId="{4FDD257F-18D5-41AB-8732-90FF73C822F2}" type="presParOf" srcId="{7C8F77A6-8CA6-4F1B-8573-5898363C0C30}" destId="{BF6B1BEB-88F7-4FDA-B30A-E0FFB0A084BC}" srcOrd="13" destOrd="0" presId="urn:microsoft.com/office/officeart/2005/8/layout/list1"/>
    <dgm:cxn modelId="{33FCF80C-DD40-4395-9CD1-B6731F1D8AFF}" type="presParOf" srcId="{7C8F77A6-8CA6-4F1B-8573-5898363C0C30}" destId="{F2E1AA33-B086-42FE-A479-EB1F8175298E}" srcOrd="14" destOrd="0" presId="urn:microsoft.com/office/officeart/2005/8/layout/list1"/>
    <dgm:cxn modelId="{DDD574E9-AB66-4A73-B062-5ABBF2FA6AF8}" type="presParOf" srcId="{7C8F77A6-8CA6-4F1B-8573-5898363C0C30}" destId="{6984B5E8-4F8D-42B8-9AF3-6C15A644F06E}" srcOrd="15" destOrd="0" presId="urn:microsoft.com/office/officeart/2005/8/layout/list1"/>
    <dgm:cxn modelId="{C4EF0B81-95B3-409F-B0F4-95097375A9F7}" type="presParOf" srcId="{7C8F77A6-8CA6-4F1B-8573-5898363C0C30}" destId="{A48844C6-C5A9-4082-808D-EFCF1FB6C25B}" srcOrd="16" destOrd="0" presId="urn:microsoft.com/office/officeart/2005/8/layout/list1"/>
    <dgm:cxn modelId="{7DBEBE86-C00B-4BFB-9696-8E020879E86B}" type="presParOf" srcId="{A48844C6-C5A9-4082-808D-EFCF1FB6C25B}" destId="{E58C533C-DBBF-489F-AA6E-87940636BFBE}" srcOrd="0" destOrd="0" presId="urn:microsoft.com/office/officeart/2005/8/layout/list1"/>
    <dgm:cxn modelId="{8F10DA42-1AE2-4C94-9482-22B46F7987FC}" type="presParOf" srcId="{A48844C6-C5A9-4082-808D-EFCF1FB6C25B}" destId="{2E51110E-7268-4909-A98B-1F82580BBF58}" srcOrd="1" destOrd="0" presId="urn:microsoft.com/office/officeart/2005/8/layout/list1"/>
    <dgm:cxn modelId="{04134A4F-9FF3-4895-B53C-1C43DFC24EF7}" type="presParOf" srcId="{7C8F77A6-8CA6-4F1B-8573-5898363C0C30}" destId="{AA1EF3BD-C6AF-49BE-A033-7FC771883703}" srcOrd="17" destOrd="0" presId="urn:microsoft.com/office/officeart/2005/8/layout/list1"/>
    <dgm:cxn modelId="{7F0F4CF5-5206-4B4F-9BAE-BA2DB3DB0EFB}" type="presParOf" srcId="{7C8F77A6-8CA6-4F1B-8573-5898363C0C30}" destId="{C9D02D72-196C-4C31-A631-512C90C7FEE7}" srcOrd="18" destOrd="0" presId="urn:microsoft.com/office/officeart/2005/8/layout/list1"/>
    <dgm:cxn modelId="{18210F5B-0754-484D-BF61-C1074FD19695}" type="presParOf" srcId="{7C8F77A6-8CA6-4F1B-8573-5898363C0C30}" destId="{9262236E-AE37-4947-934F-B61BB7E943A3}" srcOrd="19" destOrd="0" presId="urn:microsoft.com/office/officeart/2005/8/layout/list1"/>
    <dgm:cxn modelId="{BBF2D684-259F-4C0F-AFC5-E38896BE3BA4}" type="presParOf" srcId="{7C8F77A6-8CA6-4F1B-8573-5898363C0C30}" destId="{80EFAE40-54B2-45EB-A37D-92943D56FBBC}" srcOrd="20" destOrd="0" presId="urn:microsoft.com/office/officeart/2005/8/layout/list1"/>
    <dgm:cxn modelId="{0B415217-7F6A-4BA4-BF78-E99EF11AC18A}" type="presParOf" srcId="{80EFAE40-54B2-45EB-A37D-92943D56FBBC}" destId="{9108F665-4E14-4BB0-95F2-9DC77F61B0E0}" srcOrd="0" destOrd="0" presId="urn:microsoft.com/office/officeart/2005/8/layout/list1"/>
    <dgm:cxn modelId="{87CD8B93-0244-4718-BEE7-60661269BC7A}" type="presParOf" srcId="{80EFAE40-54B2-45EB-A37D-92943D56FBBC}" destId="{5178AC81-254B-4BDC-A32E-034E032736F6}" srcOrd="1" destOrd="0" presId="urn:microsoft.com/office/officeart/2005/8/layout/list1"/>
    <dgm:cxn modelId="{B3E61295-ED15-4A7C-9CC3-05137847D958}" type="presParOf" srcId="{7C8F77A6-8CA6-4F1B-8573-5898363C0C30}" destId="{A8728FA7-0956-467E-9E1C-1140C26FE3E0}" srcOrd="21" destOrd="0" presId="urn:microsoft.com/office/officeart/2005/8/layout/list1"/>
    <dgm:cxn modelId="{1D234377-3B4B-4EED-B747-C3F2534BE35C}" type="presParOf" srcId="{7C8F77A6-8CA6-4F1B-8573-5898363C0C30}" destId="{09751EC7-00A7-49CA-8050-C0A11B605BE2}" srcOrd="22" destOrd="0" presId="urn:microsoft.com/office/officeart/2005/8/layout/list1"/>
    <dgm:cxn modelId="{51F1DA6C-D7C2-4F26-B48E-E37715BD304E}" type="presParOf" srcId="{7C8F77A6-8CA6-4F1B-8573-5898363C0C30}" destId="{BC40CBC1-6DC4-4662-9302-3E559714A05C}" srcOrd="23" destOrd="0" presId="urn:microsoft.com/office/officeart/2005/8/layout/list1"/>
    <dgm:cxn modelId="{58D28172-17E9-4AC3-98ED-75274EFDAD33}" type="presParOf" srcId="{7C8F77A6-8CA6-4F1B-8573-5898363C0C30}" destId="{9EE10133-AEEE-49E3-82ED-85855EB85118}" srcOrd="24" destOrd="0" presId="urn:microsoft.com/office/officeart/2005/8/layout/list1"/>
    <dgm:cxn modelId="{433EE394-D97E-4D13-9BB8-999D6B62D3C4}" type="presParOf" srcId="{9EE10133-AEEE-49E3-82ED-85855EB85118}" destId="{20ECD84F-A8CE-40F6-830D-B1E4480F7E74}" srcOrd="0" destOrd="0" presId="urn:microsoft.com/office/officeart/2005/8/layout/list1"/>
    <dgm:cxn modelId="{73942415-E108-4668-B4D9-232CF35BFCDA}" type="presParOf" srcId="{9EE10133-AEEE-49E3-82ED-85855EB85118}" destId="{27120235-4563-43AB-AA56-90E5BF523DFB}" srcOrd="1" destOrd="0" presId="urn:microsoft.com/office/officeart/2005/8/layout/list1"/>
    <dgm:cxn modelId="{8F72FC65-8C5F-4097-A484-455CB8C69288}" type="presParOf" srcId="{7C8F77A6-8CA6-4F1B-8573-5898363C0C30}" destId="{632BEF4B-083B-40C5-A37C-848F9DF3DFF3}" srcOrd="25" destOrd="0" presId="urn:microsoft.com/office/officeart/2005/8/layout/list1"/>
    <dgm:cxn modelId="{0227CE55-1C55-4FEB-A99C-D77411FA9D10}" type="presParOf" srcId="{7C8F77A6-8CA6-4F1B-8573-5898363C0C30}" destId="{A7D634DA-3890-45E2-9230-A36AC99C2805}"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1943F-D02B-4213-807D-7B353129EDD9}" type="doc">
      <dgm:prSet loTypeId="urn:microsoft.com/office/officeart/2005/8/layout/list1" loCatId="list" qsTypeId="urn:microsoft.com/office/officeart/2005/8/quickstyle/simple1#2" qsCatId="simple" csTypeId="urn:microsoft.com/office/officeart/2005/8/colors/accent1_2#2" csCatId="accent1" phldr="1"/>
      <dgm:spPr/>
      <dgm:t>
        <a:bodyPr/>
        <a:lstStyle/>
        <a:p>
          <a:endParaRPr lang="nl-BE"/>
        </a:p>
      </dgm:t>
    </dgm:pt>
    <dgm:pt modelId="{33330337-02DF-4AF3-A2A3-D6108CD0AD1E}">
      <dgm:prSet phldrT="[Text]"/>
      <dgm:spPr/>
      <dgm:t>
        <a:bodyPr/>
        <a:lstStyle/>
        <a:p>
          <a:r>
            <a:rPr lang="fr-FR" altLang="fr-FR" dirty="0" smtClean="0">
              <a:latin typeface="Arial" pitchFamily="34" charset="0"/>
              <a:ea typeface="ＭＳ Ｐゴシック" pitchFamily="34" charset="-128"/>
            </a:rPr>
            <a:t>Plus-value de cessation</a:t>
          </a:r>
          <a:endParaRPr lang="nl-BE" dirty="0"/>
        </a:p>
      </dgm:t>
    </dgm:pt>
    <dgm:pt modelId="{34AD2988-AACE-44D7-9BCA-205492D3A65C}" type="parTrans" cxnId="{5DE2CEAB-BD3A-45AD-9484-C090A8A344DB}">
      <dgm:prSet/>
      <dgm:spPr/>
      <dgm:t>
        <a:bodyPr/>
        <a:lstStyle/>
        <a:p>
          <a:endParaRPr lang="nl-BE"/>
        </a:p>
      </dgm:t>
    </dgm:pt>
    <dgm:pt modelId="{003B3D11-EF36-435B-8A85-B7D8F7B790ED}" type="sibTrans" cxnId="{5DE2CEAB-BD3A-45AD-9484-C090A8A344DB}">
      <dgm:prSet/>
      <dgm:spPr/>
      <dgm:t>
        <a:bodyPr/>
        <a:lstStyle/>
        <a:p>
          <a:endParaRPr lang="nl-BE"/>
        </a:p>
      </dgm:t>
    </dgm:pt>
    <dgm:pt modelId="{64BE6157-6D52-43BE-A22F-36D4CC157314}">
      <dgm:prSet phldrT="[Text]"/>
      <dgm:spPr/>
      <dgm:t>
        <a:bodyPr/>
        <a:lstStyle/>
        <a:p>
          <a:r>
            <a:rPr lang="fr-FR" altLang="fr-FR" dirty="0" smtClean="0">
              <a:latin typeface="Arial" pitchFamily="34" charset="0"/>
              <a:ea typeface="ＭＳ Ｐゴシック" pitchFamily="34" charset="-128"/>
            </a:rPr>
            <a:t>Suspension du système de bonifications</a:t>
          </a:r>
          <a:endParaRPr lang="nl-BE" dirty="0"/>
        </a:p>
      </dgm:t>
    </dgm:pt>
    <dgm:pt modelId="{106666DF-968F-4F5C-B775-60E2D5F340C8}" type="parTrans" cxnId="{32AF593B-989F-4954-8D34-0DF1E19F0535}">
      <dgm:prSet/>
      <dgm:spPr/>
      <dgm:t>
        <a:bodyPr/>
        <a:lstStyle/>
        <a:p>
          <a:endParaRPr lang="nl-BE"/>
        </a:p>
      </dgm:t>
    </dgm:pt>
    <dgm:pt modelId="{E73B5172-F650-42A8-867C-81DD73972E92}" type="sibTrans" cxnId="{32AF593B-989F-4954-8D34-0DF1E19F0535}">
      <dgm:prSet/>
      <dgm:spPr/>
      <dgm:t>
        <a:bodyPr/>
        <a:lstStyle/>
        <a:p>
          <a:endParaRPr lang="nl-BE"/>
        </a:p>
      </dgm:t>
    </dgm:pt>
    <dgm:pt modelId="{10C0B304-9FBF-4393-831B-006AD2F6C6C3}">
      <dgm:prSet phldrT="[Text]"/>
      <dgm:spPr/>
      <dgm:t>
        <a:bodyPr/>
        <a:lstStyle/>
        <a:p>
          <a:r>
            <a:rPr lang="fr-FR" altLang="fr-FR" dirty="0" smtClean="0">
              <a:latin typeface="Arial" pitchFamily="34" charset="0"/>
              <a:ea typeface="ＭＳ Ｐゴシック" pitchFamily="34" charset="-128"/>
            </a:rPr>
            <a:t>Primes PLCI </a:t>
          </a:r>
          <a:endParaRPr lang="nl-BE" dirty="0"/>
        </a:p>
      </dgm:t>
    </dgm:pt>
    <dgm:pt modelId="{DA83FA6A-52C8-4093-834E-B1237223D7B6}" type="parTrans" cxnId="{EE15AAB7-009C-4D7D-BADC-ADE72B50D9BD}">
      <dgm:prSet/>
      <dgm:spPr/>
      <dgm:t>
        <a:bodyPr/>
        <a:lstStyle/>
        <a:p>
          <a:endParaRPr lang="nl-BE"/>
        </a:p>
      </dgm:t>
    </dgm:pt>
    <dgm:pt modelId="{60A1AE29-4E0D-465D-BD19-E5D87D809F5C}" type="sibTrans" cxnId="{EE15AAB7-009C-4D7D-BADC-ADE72B50D9BD}">
      <dgm:prSet/>
      <dgm:spPr/>
      <dgm:t>
        <a:bodyPr/>
        <a:lstStyle/>
        <a:p>
          <a:endParaRPr lang="nl-BE"/>
        </a:p>
      </dgm:t>
    </dgm:pt>
    <dgm:pt modelId="{CF3D4FB6-0B4E-4DC8-8400-9054CEB90C6F}" type="pres">
      <dgm:prSet presAssocID="{1441943F-D02B-4213-807D-7B353129EDD9}" presName="linear" presStyleCnt="0">
        <dgm:presLayoutVars>
          <dgm:dir/>
          <dgm:animLvl val="lvl"/>
          <dgm:resizeHandles val="exact"/>
        </dgm:presLayoutVars>
      </dgm:prSet>
      <dgm:spPr/>
      <dgm:t>
        <a:bodyPr/>
        <a:lstStyle/>
        <a:p>
          <a:endParaRPr lang="nl-BE"/>
        </a:p>
      </dgm:t>
    </dgm:pt>
    <dgm:pt modelId="{AEBC563A-197A-4E7B-9F8A-74A39BEC8502}" type="pres">
      <dgm:prSet presAssocID="{33330337-02DF-4AF3-A2A3-D6108CD0AD1E}" presName="parentLin" presStyleCnt="0"/>
      <dgm:spPr/>
    </dgm:pt>
    <dgm:pt modelId="{A09D3573-B85B-4A62-A1F3-735789452464}" type="pres">
      <dgm:prSet presAssocID="{33330337-02DF-4AF3-A2A3-D6108CD0AD1E}" presName="parentLeftMargin" presStyleLbl="node1" presStyleIdx="0" presStyleCnt="3"/>
      <dgm:spPr/>
      <dgm:t>
        <a:bodyPr/>
        <a:lstStyle/>
        <a:p>
          <a:endParaRPr lang="nl-BE"/>
        </a:p>
      </dgm:t>
    </dgm:pt>
    <dgm:pt modelId="{452687EB-CBDB-4766-A6D6-13F3BBD3DCED}" type="pres">
      <dgm:prSet presAssocID="{33330337-02DF-4AF3-A2A3-D6108CD0AD1E}" presName="parentText" presStyleLbl="node1" presStyleIdx="0" presStyleCnt="3">
        <dgm:presLayoutVars>
          <dgm:chMax val="0"/>
          <dgm:bulletEnabled val="1"/>
        </dgm:presLayoutVars>
      </dgm:prSet>
      <dgm:spPr/>
      <dgm:t>
        <a:bodyPr/>
        <a:lstStyle/>
        <a:p>
          <a:endParaRPr lang="nl-BE"/>
        </a:p>
      </dgm:t>
    </dgm:pt>
    <dgm:pt modelId="{804ED4DC-8CCD-43A5-8B33-A9FD9BC02510}" type="pres">
      <dgm:prSet presAssocID="{33330337-02DF-4AF3-A2A3-D6108CD0AD1E}" presName="negativeSpace" presStyleCnt="0"/>
      <dgm:spPr/>
    </dgm:pt>
    <dgm:pt modelId="{F9A474C6-914C-4DB7-AA3C-802B53F931DE}" type="pres">
      <dgm:prSet presAssocID="{33330337-02DF-4AF3-A2A3-D6108CD0AD1E}" presName="childText" presStyleLbl="conFgAcc1" presStyleIdx="0" presStyleCnt="3">
        <dgm:presLayoutVars>
          <dgm:bulletEnabled val="1"/>
        </dgm:presLayoutVars>
      </dgm:prSet>
      <dgm:spPr/>
    </dgm:pt>
    <dgm:pt modelId="{6DF830B1-C7BB-406D-8089-C0FD2D72B32B}" type="pres">
      <dgm:prSet presAssocID="{003B3D11-EF36-435B-8A85-B7D8F7B790ED}" presName="spaceBetweenRectangles" presStyleCnt="0"/>
      <dgm:spPr/>
    </dgm:pt>
    <dgm:pt modelId="{09566EA5-3260-462C-BCE9-5691A6064B70}" type="pres">
      <dgm:prSet presAssocID="{64BE6157-6D52-43BE-A22F-36D4CC157314}" presName="parentLin" presStyleCnt="0"/>
      <dgm:spPr/>
    </dgm:pt>
    <dgm:pt modelId="{6E3F5272-4990-4EF8-AF26-6DC87DC366B2}" type="pres">
      <dgm:prSet presAssocID="{64BE6157-6D52-43BE-A22F-36D4CC157314}" presName="parentLeftMargin" presStyleLbl="node1" presStyleIdx="0" presStyleCnt="3"/>
      <dgm:spPr/>
      <dgm:t>
        <a:bodyPr/>
        <a:lstStyle/>
        <a:p>
          <a:endParaRPr lang="nl-BE"/>
        </a:p>
      </dgm:t>
    </dgm:pt>
    <dgm:pt modelId="{B567DE51-648E-4360-B8AB-DAAF1657C5CB}" type="pres">
      <dgm:prSet presAssocID="{64BE6157-6D52-43BE-A22F-36D4CC157314}" presName="parentText" presStyleLbl="node1" presStyleIdx="1" presStyleCnt="3">
        <dgm:presLayoutVars>
          <dgm:chMax val="0"/>
          <dgm:bulletEnabled val="1"/>
        </dgm:presLayoutVars>
      </dgm:prSet>
      <dgm:spPr/>
      <dgm:t>
        <a:bodyPr/>
        <a:lstStyle/>
        <a:p>
          <a:endParaRPr lang="nl-BE"/>
        </a:p>
      </dgm:t>
    </dgm:pt>
    <dgm:pt modelId="{BC724886-9115-4189-AFAC-2AD62440EE0A}" type="pres">
      <dgm:prSet presAssocID="{64BE6157-6D52-43BE-A22F-36D4CC157314}" presName="negativeSpace" presStyleCnt="0"/>
      <dgm:spPr/>
    </dgm:pt>
    <dgm:pt modelId="{6AE1AE53-BFDA-4E9B-ADBB-6B97C43D3DBC}" type="pres">
      <dgm:prSet presAssocID="{64BE6157-6D52-43BE-A22F-36D4CC157314}" presName="childText" presStyleLbl="conFgAcc1" presStyleIdx="1" presStyleCnt="3">
        <dgm:presLayoutVars>
          <dgm:bulletEnabled val="1"/>
        </dgm:presLayoutVars>
      </dgm:prSet>
      <dgm:spPr/>
    </dgm:pt>
    <dgm:pt modelId="{A6AF1051-6F3F-43B8-A2CD-DADECB411FC5}" type="pres">
      <dgm:prSet presAssocID="{E73B5172-F650-42A8-867C-81DD73972E92}" presName="spaceBetweenRectangles" presStyleCnt="0"/>
      <dgm:spPr/>
    </dgm:pt>
    <dgm:pt modelId="{94FF299F-295F-4578-9398-9FC92A116BB0}" type="pres">
      <dgm:prSet presAssocID="{10C0B304-9FBF-4393-831B-006AD2F6C6C3}" presName="parentLin" presStyleCnt="0"/>
      <dgm:spPr/>
    </dgm:pt>
    <dgm:pt modelId="{47BC2A8C-9E80-4A05-9EF7-DCD3599A10A3}" type="pres">
      <dgm:prSet presAssocID="{10C0B304-9FBF-4393-831B-006AD2F6C6C3}" presName="parentLeftMargin" presStyleLbl="node1" presStyleIdx="1" presStyleCnt="3"/>
      <dgm:spPr/>
      <dgm:t>
        <a:bodyPr/>
        <a:lstStyle/>
        <a:p>
          <a:endParaRPr lang="nl-BE"/>
        </a:p>
      </dgm:t>
    </dgm:pt>
    <dgm:pt modelId="{201AFC6D-A866-4F80-B5A6-962E70A4ECF7}" type="pres">
      <dgm:prSet presAssocID="{10C0B304-9FBF-4393-831B-006AD2F6C6C3}" presName="parentText" presStyleLbl="node1" presStyleIdx="2" presStyleCnt="3">
        <dgm:presLayoutVars>
          <dgm:chMax val="0"/>
          <dgm:bulletEnabled val="1"/>
        </dgm:presLayoutVars>
      </dgm:prSet>
      <dgm:spPr/>
      <dgm:t>
        <a:bodyPr/>
        <a:lstStyle/>
        <a:p>
          <a:endParaRPr lang="nl-BE"/>
        </a:p>
      </dgm:t>
    </dgm:pt>
    <dgm:pt modelId="{4C6D27E5-2B28-49BF-90C0-252D45C8494D}" type="pres">
      <dgm:prSet presAssocID="{10C0B304-9FBF-4393-831B-006AD2F6C6C3}" presName="negativeSpace" presStyleCnt="0"/>
      <dgm:spPr/>
    </dgm:pt>
    <dgm:pt modelId="{EC5A07F4-65C8-43E9-AB20-D8DF985325D0}" type="pres">
      <dgm:prSet presAssocID="{10C0B304-9FBF-4393-831B-006AD2F6C6C3}" presName="childText" presStyleLbl="conFgAcc1" presStyleIdx="2" presStyleCnt="3">
        <dgm:presLayoutVars>
          <dgm:bulletEnabled val="1"/>
        </dgm:presLayoutVars>
      </dgm:prSet>
      <dgm:spPr/>
    </dgm:pt>
  </dgm:ptLst>
  <dgm:cxnLst>
    <dgm:cxn modelId="{EE15AAB7-009C-4D7D-BADC-ADE72B50D9BD}" srcId="{1441943F-D02B-4213-807D-7B353129EDD9}" destId="{10C0B304-9FBF-4393-831B-006AD2F6C6C3}" srcOrd="2" destOrd="0" parTransId="{DA83FA6A-52C8-4093-834E-B1237223D7B6}" sibTransId="{60A1AE29-4E0D-465D-BD19-E5D87D809F5C}"/>
    <dgm:cxn modelId="{AB1291AD-0C33-483E-BB44-6CB21B30A8DD}" type="presOf" srcId="{10C0B304-9FBF-4393-831B-006AD2F6C6C3}" destId="{201AFC6D-A866-4F80-B5A6-962E70A4ECF7}" srcOrd="1" destOrd="0" presId="urn:microsoft.com/office/officeart/2005/8/layout/list1"/>
    <dgm:cxn modelId="{0108BD5B-1615-4DC1-9A0D-7FF66D14430C}" type="presOf" srcId="{1441943F-D02B-4213-807D-7B353129EDD9}" destId="{CF3D4FB6-0B4E-4DC8-8400-9054CEB90C6F}" srcOrd="0" destOrd="0" presId="urn:microsoft.com/office/officeart/2005/8/layout/list1"/>
    <dgm:cxn modelId="{32AF593B-989F-4954-8D34-0DF1E19F0535}" srcId="{1441943F-D02B-4213-807D-7B353129EDD9}" destId="{64BE6157-6D52-43BE-A22F-36D4CC157314}" srcOrd="1" destOrd="0" parTransId="{106666DF-968F-4F5C-B775-60E2D5F340C8}" sibTransId="{E73B5172-F650-42A8-867C-81DD73972E92}"/>
    <dgm:cxn modelId="{CCEBED7E-76DB-4F2C-84C6-D618D821D8F0}" type="presOf" srcId="{10C0B304-9FBF-4393-831B-006AD2F6C6C3}" destId="{47BC2A8C-9E80-4A05-9EF7-DCD3599A10A3}" srcOrd="0" destOrd="0" presId="urn:microsoft.com/office/officeart/2005/8/layout/list1"/>
    <dgm:cxn modelId="{B8B36613-5508-4477-B97A-F2EA4BB81991}" type="presOf" srcId="{33330337-02DF-4AF3-A2A3-D6108CD0AD1E}" destId="{A09D3573-B85B-4A62-A1F3-735789452464}" srcOrd="0" destOrd="0" presId="urn:microsoft.com/office/officeart/2005/8/layout/list1"/>
    <dgm:cxn modelId="{622824AA-2A7E-41F0-A184-C761627F95E9}" type="presOf" srcId="{64BE6157-6D52-43BE-A22F-36D4CC157314}" destId="{6E3F5272-4990-4EF8-AF26-6DC87DC366B2}" srcOrd="0" destOrd="0" presId="urn:microsoft.com/office/officeart/2005/8/layout/list1"/>
    <dgm:cxn modelId="{43322665-1C19-4F5D-94D9-4F90C5731BCA}" type="presOf" srcId="{33330337-02DF-4AF3-A2A3-D6108CD0AD1E}" destId="{452687EB-CBDB-4766-A6D6-13F3BBD3DCED}" srcOrd="1" destOrd="0" presId="urn:microsoft.com/office/officeart/2005/8/layout/list1"/>
    <dgm:cxn modelId="{5DE2CEAB-BD3A-45AD-9484-C090A8A344DB}" srcId="{1441943F-D02B-4213-807D-7B353129EDD9}" destId="{33330337-02DF-4AF3-A2A3-D6108CD0AD1E}" srcOrd="0" destOrd="0" parTransId="{34AD2988-AACE-44D7-9BCA-205492D3A65C}" sibTransId="{003B3D11-EF36-435B-8A85-B7D8F7B790ED}"/>
    <dgm:cxn modelId="{82794468-42A7-4B24-BC9F-F9312C456549}" type="presOf" srcId="{64BE6157-6D52-43BE-A22F-36D4CC157314}" destId="{B567DE51-648E-4360-B8AB-DAAF1657C5CB}" srcOrd="1" destOrd="0" presId="urn:microsoft.com/office/officeart/2005/8/layout/list1"/>
    <dgm:cxn modelId="{F41769B8-02EE-4E13-9690-E51E49C937D6}" type="presParOf" srcId="{CF3D4FB6-0B4E-4DC8-8400-9054CEB90C6F}" destId="{AEBC563A-197A-4E7B-9F8A-74A39BEC8502}" srcOrd="0" destOrd="0" presId="urn:microsoft.com/office/officeart/2005/8/layout/list1"/>
    <dgm:cxn modelId="{91A54473-802F-411C-9E8D-EEB239BBCE6C}" type="presParOf" srcId="{AEBC563A-197A-4E7B-9F8A-74A39BEC8502}" destId="{A09D3573-B85B-4A62-A1F3-735789452464}" srcOrd="0" destOrd="0" presId="urn:microsoft.com/office/officeart/2005/8/layout/list1"/>
    <dgm:cxn modelId="{52CB2713-B298-4470-8E73-E57D0A8F7160}" type="presParOf" srcId="{AEBC563A-197A-4E7B-9F8A-74A39BEC8502}" destId="{452687EB-CBDB-4766-A6D6-13F3BBD3DCED}" srcOrd="1" destOrd="0" presId="urn:microsoft.com/office/officeart/2005/8/layout/list1"/>
    <dgm:cxn modelId="{C48FAFFA-81B2-4154-96AC-1ED413BB8CC2}" type="presParOf" srcId="{CF3D4FB6-0B4E-4DC8-8400-9054CEB90C6F}" destId="{804ED4DC-8CCD-43A5-8B33-A9FD9BC02510}" srcOrd="1" destOrd="0" presId="urn:microsoft.com/office/officeart/2005/8/layout/list1"/>
    <dgm:cxn modelId="{F635125D-4375-41DD-844D-7E7D8BDEF544}" type="presParOf" srcId="{CF3D4FB6-0B4E-4DC8-8400-9054CEB90C6F}" destId="{F9A474C6-914C-4DB7-AA3C-802B53F931DE}" srcOrd="2" destOrd="0" presId="urn:microsoft.com/office/officeart/2005/8/layout/list1"/>
    <dgm:cxn modelId="{2A0A2905-0185-499F-BAB8-6F38C24C5EE9}" type="presParOf" srcId="{CF3D4FB6-0B4E-4DC8-8400-9054CEB90C6F}" destId="{6DF830B1-C7BB-406D-8089-C0FD2D72B32B}" srcOrd="3" destOrd="0" presId="urn:microsoft.com/office/officeart/2005/8/layout/list1"/>
    <dgm:cxn modelId="{BC9C84CA-8FCD-44D7-A31E-E0098A1FC621}" type="presParOf" srcId="{CF3D4FB6-0B4E-4DC8-8400-9054CEB90C6F}" destId="{09566EA5-3260-462C-BCE9-5691A6064B70}" srcOrd="4" destOrd="0" presId="urn:microsoft.com/office/officeart/2005/8/layout/list1"/>
    <dgm:cxn modelId="{F9432237-CB06-493C-A65C-1AE1E8FF61DE}" type="presParOf" srcId="{09566EA5-3260-462C-BCE9-5691A6064B70}" destId="{6E3F5272-4990-4EF8-AF26-6DC87DC366B2}" srcOrd="0" destOrd="0" presId="urn:microsoft.com/office/officeart/2005/8/layout/list1"/>
    <dgm:cxn modelId="{5B1AE2CB-2357-4C5F-A8BC-A36E55CE94EB}" type="presParOf" srcId="{09566EA5-3260-462C-BCE9-5691A6064B70}" destId="{B567DE51-648E-4360-B8AB-DAAF1657C5CB}" srcOrd="1" destOrd="0" presId="urn:microsoft.com/office/officeart/2005/8/layout/list1"/>
    <dgm:cxn modelId="{71CD0E81-6BCF-4EAC-9E5A-3BD4DCF6764F}" type="presParOf" srcId="{CF3D4FB6-0B4E-4DC8-8400-9054CEB90C6F}" destId="{BC724886-9115-4189-AFAC-2AD62440EE0A}" srcOrd="5" destOrd="0" presId="urn:microsoft.com/office/officeart/2005/8/layout/list1"/>
    <dgm:cxn modelId="{AAFC9595-DB85-4D04-884B-7A007CFC5BA0}" type="presParOf" srcId="{CF3D4FB6-0B4E-4DC8-8400-9054CEB90C6F}" destId="{6AE1AE53-BFDA-4E9B-ADBB-6B97C43D3DBC}" srcOrd="6" destOrd="0" presId="urn:microsoft.com/office/officeart/2005/8/layout/list1"/>
    <dgm:cxn modelId="{DCDA2E27-4F0C-40B9-B88A-2E904BB5FA19}" type="presParOf" srcId="{CF3D4FB6-0B4E-4DC8-8400-9054CEB90C6F}" destId="{A6AF1051-6F3F-43B8-A2CD-DADECB411FC5}" srcOrd="7" destOrd="0" presId="urn:microsoft.com/office/officeart/2005/8/layout/list1"/>
    <dgm:cxn modelId="{8105D702-F4F5-4CAA-A21B-ADFF62071259}" type="presParOf" srcId="{CF3D4FB6-0B4E-4DC8-8400-9054CEB90C6F}" destId="{94FF299F-295F-4578-9398-9FC92A116BB0}" srcOrd="8" destOrd="0" presId="urn:microsoft.com/office/officeart/2005/8/layout/list1"/>
    <dgm:cxn modelId="{45B8A262-90F4-407B-AF6C-CE2261BBF48B}" type="presParOf" srcId="{94FF299F-295F-4578-9398-9FC92A116BB0}" destId="{47BC2A8C-9E80-4A05-9EF7-DCD3599A10A3}" srcOrd="0" destOrd="0" presId="urn:microsoft.com/office/officeart/2005/8/layout/list1"/>
    <dgm:cxn modelId="{E16CE21C-DD18-4370-9702-B587CFF85E0C}" type="presParOf" srcId="{94FF299F-295F-4578-9398-9FC92A116BB0}" destId="{201AFC6D-A866-4F80-B5A6-962E70A4ECF7}" srcOrd="1" destOrd="0" presId="urn:microsoft.com/office/officeart/2005/8/layout/list1"/>
    <dgm:cxn modelId="{50A73ACA-D971-4545-8D32-B5D7344134F8}" type="presParOf" srcId="{CF3D4FB6-0B4E-4DC8-8400-9054CEB90C6F}" destId="{4C6D27E5-2B28-49BF-90C0-252D45C8494D}" srcOrd="9" destOrd="0" presId="urn:microsoft.com/office/officeart/2005/8/layout/list1"/>
    <dgm:cxn modelId="{69E6C2C1-F5E2-48C2-90CD-63E86F4832F7}" type="presParOf" srcId="{CF3D4FB6-0B4E-4DC8-8400-9054CEB90C6F}" destId="{EC5A07F4-65C8-43E9-AB20-D8DF985325D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CEA8E-DE78-4F65-91BD-47D5A909B9DC}">
      <dsp:nvSpPr>
        <dsp:cNvPr id="0" name=""/>
        <dsp:cNvSpPr/>
      </dsp:nvSpPr>
      <dsp:spPr>
        <a:xfrm>
          <a:off x="0" y="25422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C2EC2-8B14-4F25-90EC-F84752CCF5C8}">
      <dsp:nvSpPr>
        <dsp:cNvPr id="0" name=""/>
        <dsp:cNvSpPr/>
      </dsp:nvSpPr>
      <dsp:spPr>
        <a:xfrm>
          <a:off x="432744" y="72353"/>
          <a:ext cx="604964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L’assiette de calcul des cotisations sociales</a:t>
          </a:r>
          <a:endParaRPr lang="nl-BE" sz="1400" kern="1200" dirty="0"/>
        </a:p>
      </dsp:txBody>
      <dsp:txXfrm>
        <a:off x="432744" y="72353"/>
        <a:ext cx="6049645" cy="413280"/>
      </dsp:txXfrm>
    </dsp:sp>
    <dsp:sp modelId="{83E6ED7D-76F7-483A-A381-43FB0AA113A3}">
      <dsp:nvSpPr>
        <dsp:cNvPr id="0" name=""/>
        <dsp:cNvSpPr/>
      </dsp:nvSpPr>
      <dsp:spPr>
        <a:xfrm>
          <a:off x="0" y="88926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246664-EE58-4567-906A-6BFE7430EFD3}">
      <dsp:nvSpPr>
        <dsp:cNvPr id="0" name=""/>
        <dsp:cNvSpPr/>
      </dsp:nvSpPr>
      <dsp:spPr>
        <a:xfrm>
          <a:off x="2376948" y="701938"/>
          <a:ext cx="489628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Majorations en cas de non-paiement de la cotisation exigible</a:t>
          </a:r>
          <a:endParaRPr lang="nl-BE" sz="1400" kern="1200" dirty="0"/>
        </a:p>
      </dsp:txBody>
      <dsp:txXfrm>
        <a:off x="2376948" y="701938"/>
        <a:ext cx="4896280" cy="413280"/>
      </dsp:txXfrm>
    </dsp:sp>
    <dsp:sp modelId="{5B739959-E1C8-49BF-A576-1A6EA3BD7BA2}">
      <dsp:nvSpPr>
        <dsp:cNvPr id="0" name=""/>
        <dsp:cNvSpPr/>
      </dsp:nvSpPr>
      <dsp:spPr>
        <a:xfrm>
          <a:off x="0" y="152430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AA9E9-8B4A-4AFE-B56F-57D99F42361E}">
      <dsp:nvSpPr>
        <dsp:cNvPr id="0" name=""/>
        <dsp:cNvSpPr/>
      </dsp:nvSpPr>
      <dsp:spPr>
        <a:xfrm>
          <a:off x="432117" y="1317661"/>
          <a:ext cx="604964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Demande de diminution – éléments objectifs</a:t>
          </a:r>
          <a:endParaRPr lang="nl-BE" sz="1400" kern="1200" dirty="0"/>
        </a:p>
      </dsp:txBody>
      <dsp:txXfrm>
        <a:off x="432117" y="1317661"/>
        <a:ext cx="6049645" cy="413280"/>
      </dsp:txXfrm>
    </dsp:sp>
    <dsp:sp modelId="{F2E1AA33-B086-42FE-A479-EB1F8175298E}">
      <dsp:nvSpPr>
        <dsp:cNvPr id="0" name=""/>
        <dsp:cNvSpPr/>
      </dsp:nvSpPr>
      <dsp:spPr>
        <a:xfrm>
          <a:off x="0" y="215934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E0706-2F31-4AB6-8048-A7A172E18C0E}">
      <dsp:nvSpPr>
        <dsp:cNvPr id="0" name=""/>
        <dsp:cNvSpPr/>
      </dsp:nvSpPr>
      <dsp:spPr>
        <a:xfrm>
          <a:off x="2376948" y="2009052"/>
          <a:ext cx="489628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Majorations en cas de mauvaise estimation des revenus</a:t>
          </a:r>
          <a:endParaRPr lang="nl-BE" sz="1400" kern="1200" dirty="0"/>
        </a:p>
      </dsp:txBody>
      <dsp:txXfrm>
        <a:off x="2376948" y="2009052"/>
        <a:ext cx="4896280" cy="413280"/>
      </dsp:txXfrm>
    </dsp:sp>
    <dsp:sp modelId="{C9D02D72-196C-4C31-A631-512C90C7FEE7}">
      <dsp:nvSpPr>
        <dsp:cNvPr id="0" name=""/>
        <dsp:cNvSpPr/>
      </dsp:nvSpPr>
      <dsp:spPr>
        <a:xfrm>
          <a:off x="0" y="279438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1110E-7268-4909-A98B-1F82580BBF58}">
      <dsp:nvSpPr>
        <dsp:cNvPr id="0" name=""/>
        <dsp:cNvSpPr/>
      </dsp:nvSpPr>
      <dsp:spPr>
        <a:xfrm>
          <a:off x="432117" y="2587741"/>
          <a:ext cx="604964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Provisions</a:t>
          </a:r>
          <a:endParaRPr lang="nl-BE" sz="1400" kern="1200" dirty="0"/>
        </a:p>
      </dsp:txBody>
      <dsp:txXfrm>
        <a:off x="432117" y="2587741"/>
        <a:ext cx="6049645" cy="413280"/>
      </dsp:txXfrm>
    </dsp:sp>
    <dsp:sp modelId="{09751EC7-00A7-49CA-8050-C0A11B605BE2}">
      <dsp:nvSpPr>
        <dsp:cNvPr id="0" name=""/>
        <dsp:cNvSpPr/>
      </dsp:nvSpPr>
      <dsp:spPr>
        <a:xfrm>
          <a:off x="0" y="342942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8AC81-254B-4BDC-A32E-034E032736F6}">
      <dsp:nvSpPr>
        <dsp:cNvPr id="0" name=""/>
        <dsp:cNvSpPr/>
      </dsp:nvSpPr>
      <dsp:spPr>
        <a:xfrm>
          <a:off x="432117" y="3222781"/>
          <a:ext cx="604964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Demande d’exonération commission SPF</a:t>
          </a:r>
          <a:endParaRPr lang="nl-BE" sz="1400" kern="1200" dirty="0"/>
        </a:p>
      </dsp:txBody>
      <dsp:txXfrm>
        <a:off x="432117" y="3222781"/>
        <a:ext cx="6049645" cy="413280"/>
      </dsp:txXfrm>
    </dsp:sp>
    <dsp:sp modelId="{A7D634DA-3890-45E2-9230-A36AC99C2805}">
      <dsp:nvSpPr>
        <dsp:cNvPr id="0" name=""/>
        <dsp:cNvSpPr/>
      </dsp:nvSpPr>
      <dsp:spPr>
        <a:xfrm>
          <a:off x="0" y="4064461"/>
          <a:ext cx="86423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120235-4563-43AB-AA56-90E5BF523DFB}">
      <dsp:nvSpPr>
        <dsp:cNvPr id="0" name=""/>
        <dsp:cNvSpPr/>
      </dsp:nvSpPr>
      <dsp:spPr>
        <a:xfrm>
          <a:off x="432117" y="3857821"/>
          <a:ext cx="6049645" cy="413280"/>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62" tIns="0" rIns="228662" bIns="0" numCol="1" spcCol="1270" anchor="ctr" anchorCtr="0">
          <a:noAutofit/>
        </a:bodyPr>
        <a:lstStyle/>
        <a:p>
          <a:pPr lvl="0" algn="l" defTabSz="622300">
            <a:lnSpc>
              <a:spcPct val="90000"/>
            </a:lnSpc>
            <a:spcBef>
              <a:spcPct val="0"/>
            </a:spcBef>
            <a:spcAft>
              <a:spcPct val="35000"/>
            </a:spcAft>
          </a:pPr>
          <a:r>
            <a:rPr lang="fr-FR" altLang="fr-FR" sz="1400" kern="1200" dirty="0" smtClean="0">
              <a:latin typeface="Arial" pitchFamily="34" charset="0"/>
              <a:ea typeface="ＭＳ Ｐゴシック" pitchFamily="34" charset="-128"/>
            </a:rPr>
            <a:t>Régularisations fin de carrière</a:t>
          </a:r>
          <a:endParaRPr lang="nl-BE" sz="1400" kern="1200" dirty="0"/>
        </a:p>
      </dsp:txBody>
      <dsp:txXfrm>
        <a:off x="432117" y="3857821"/>
        <a:ext cx="6049645" cy="413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474C6-914C-4DB7-AA3C-802B53F931DE}">
      <dsp:nvSpPr>
        <dsp:cNvPr id="0" name=""/>
        <dsp:cNvSpPr/>
      </dsp:nvSpPr>
      <dsp:spPr>
        <a:xfrm>
          <a:off x="0" y="299119"/>
          <a:ext cx="864165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687EB-CBDB-4766-A6D6-13F3BBD3DCED}">
      <dsp:nvSpPr>
        <dsp:cNvPr id="0" name=""/>
        <dsp:cNvSpPr/>
      </dsp:nvSpPr>
      <dsp:spPr>
        <a:xfrm>
          <a:off x="432082" y="18679"/>
          <a:ext cx="604915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44" tIns="0" rIns="228644" bIns="0" numCol="1" spcCol="1270" anchor="ctr" anchorCtr="0">
          <a:noAutofit/>
        </a:bodyPr>
        <a:lstStyle/>
        <a:p>
          <a:pPr lvl="0" algn="l" defTabSz="844550">
            <a:lnSpc>
              <a:spcPct val="90000"/>
            </a:lnSpc>
            <a:spcBef>
              <a:spcPct val="0"/>
            </a:spcBef>
            <a:spcAft>
              <a:spcPct val="35000"/>
            </a:spcAft>
          </a:pPr>
          <a:r>
            <a:rPr lang="fr-FR" altLang="fr-FR" sz="1900" kern="1200" dirty="0" smtClean="0">
              <a:latin typeface="Arial" pitchFamily="34" charset="0"/>
              <a:ea typeface="ＭＳ Ｐゴシック" pitchFamily="34" charset="-128"/>
            </a:rPr>
            <a:t>Plus-value de cessation</a:t>
          </a:r>
          <a:endParaRPr lang="nl-BE" sz="1900" kern="1200" dirty="0"/>
        </a:p>
      </dsp:txBody>
      <dsp:txXfrm>
        <a:off x="432082" y="18679"/>
        <a:ext cx="6049158" cy="560880"/>
      </dsp:txXfrm>
    </dsp:sp>
    <dsp:sp modelId="{6AE1AE53-BFDA-4E9B-ADBB-6B97C43D3DBC}">
      <dsp:nvSpPr>
        <dsp:cNvPr id="0" name=""/>
        <dsp:cNvSpPr/>
      </dsp:nvSpPr>
      <dsp:spPr>
        <a:xfrm>
          <a:off x="0" y="1160959"/>
          <a:ext cx="864165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7DE51-648E-4360-B8AB-DAAF1657C5CB}">
      <dsp:nvSpPr>
        <dsp:cNvPr id="0" name=""/>
        <dsp:cNvSpPr/>
      </dsp:nvSpPr>
      <dsp:spPr>
        <a:xfrm>
          <a:off x="432082" y="880519"/>
          <a:ext cx="604915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44" tIns="0" rIns="228644" bIns="0" numCol="1" spcCol="1270" anchor="ctr" anchorCtr="0">
          <a:noAutofit/>
        </a:bodyPr>
        <a:lstStyle/>
        <a:p>
          <a:pPr lvl="0" algn="l" defTabSz="844550">
            <a:lnSpc>
              <a:spcPct val="90000"/>
            </a:lnSpc>
            <a:spcBef>
              <a:spcPct val="0"/>
            </a:spcBef>
            <a:spcAft>
              <a:spcPct val="35000"/>
            </a:spcAft>
          </a:pPr>
          <a:r>
            <a:rPr lang="fr-FR" altLang="fr-FR" sz="1900" kern="1200" dirty="0" smtClean="0">
              <a:latin typeface="Arial" pitchFamily="34" charset="0"/>
              <a:ea typeface="ＭＳ Ｐゴシック" pitchFamily="34" charset="-128"/>
            </a:rPr>
            <a:t>Suspension du système de bonifications</a:t>
          </a:r>
          <a:endParaRPr lang="nl-BE" sz="1900" kern="1200" dirty="0"/>
        </a:p>
      </dsp:txBody>
      <dsp:txXfrm>
        <a:off x="432082" y="880519"/>
        <a:ext cx="6049158" cy="560880"/>
      </dsp:txXfrm>
    </dsp:sp>
    <dsp:sp modelId="{EC5A07F4-65C8-43E9-AB20-D8DF985325D0}">
      <dsp:nvSpPr>
        <dsp:cNvPr id="0" name=""/>
        <dsp:cNvSpPr/>
      </dsp:nvSpPr>
      <dsp:spPr>
        <a:xfrm>
          <a:off x="0" y="2022800"/>
          <a:ext cx="864165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AFC6D-A866-4F80-B5A6-962E70A4ECF7}">
      <dsp:nvSpPr>
        <dsp:cNvPr id="0" name=""/>
        <dsp:cNvSpPr/>
      </dsp:nvSpPr>
      <dsp:spPr>
        <a:xfrm>
          <a:off x="432082" y="1742360"/>
          <a:ext cx="604915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44" tIns="0" rIns="228644" bIns="0" numCol="1" spcCol="1270" anchor="ctr" anchorCtr="0">
          <a:noAutofit/>
        </a:bodyPr>
        <a:lstStyle/>
        <a:p>
          <a:pPr lvl="0" algn="l" defTabSz="844550">
            <a:lnSpc>
              <a:spcPct val="90000"/>
            </a:lnSpc>
            <a:spcBef>
              <a:spcPct val="0"/>
            </a:spcBef>
            <a:spcAft>
              <a:spcPct val="35000"/>
            </a:spcAft>
          </a:pPr>
          <a:r>
            <a:rPr lang="fr-FR" altLang="fr-FR" sz="1900" kern="1200" dirty="0" smtClean="0">
              <a:latin typeface="Arial" pitchFamily="34" charset="0"/>
              <a:ea typeface="ＭＳ Ｐゴシック" pitchFamily="34" charset="-128"/>
            </a:rPr>
            <a:t>Primes PLCI </a:t>
          </a:r>
          <a:endParaRPr lang="nl-BE" sz="1900" kern="1200" dirty="0"/>
        </a:p>
      </dsp:txBody>
      <dsp:txXfrm>
        <a:off x="432082" y="1742360"/>
        <a:ext cx="6049158" cy="56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jdelijke aanduiding voor dia-afbeelding 8"/>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nl-BE" noProof="0" dirty="0"/>
          </a:p>
        </p:txBody>
      </p:sp>
      <p:cxnSp>
        <p:nvCxnSpPr>
          <p:cNvPr id="13" name="Rechte verbindingslijn 12"/>
          <p:cNvCxnSpPr/>
          <p:nvPr/>
        </p:nvCxnSpPr>
        <p:spPr>
          <a:xfrm>
            <a:off x="671270" y="4964113"/>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71270" y="5321300"/>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71270" y="5678488"/>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71270" y="6035675"/>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671270" y="6392863"/>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71270" y="6750050"/>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671270" y="7107238"/>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671270" y="7464425"/>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71270" y="7821613"/>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71270" y="8178800"/>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71270" y="8535988"/>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671270" y="8893175"/>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671270" y="9250363"/>
            <a:ext cx="53265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pPr>
              <a:buFont typeface="Wingdings" pitchFamily="2" charset="2"/>
              <a:buNone/>
            </a:pPr>
            <a:endParaRPr lang="nl-BE" altLang="fr-FR" smtClean="0">
              <a:latin typeface="Arial" pitchFamily="34" charset="0"/>
              <a:ea typeface="ＭＳ Ｐゴシック"/>
              <a:sym typeface="Wingdings"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dirty="0" smtClean="0">
                <a:latin typeface="Arial" pitchFamily="34" charset="0"/>
                <a:ea typeface="ＭＳ Ｐゴシック"/>
              </a:rPr>
              <a:t>LB </a:t>
            </a:r>
            <a:r>
              <a:rPr lang="fr-FR" altLang="fr-FR" dirty="0" smtClean="0">
                <a:latin typeface="Arial" pitchFamily="34" charset="0"/>
                <a:ea typeface="ＭＳ Ｐゴシック"/>
                <a:sym typeface="Wingdings" pitchFamily="2" charset="2"/>
              </a:rPr>
              <a:t> 2</a:t>
            </a:r>
            <a:r>
              <a:rPr lang="fr-FR" altLang="fr-FR" dirty="0" smtClean="0">
                <a:latin typeface="Arial" pitchFamily="34" charset="0"/>
                <a:ea typeface="ＭＳ Ｐゴシック"/>
              </a:rPr>
              <a:t>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endParaRPr lang="nl-BE" altLang="fr-FR" smtClean="0">
              <a:latin typeface="Arial" pitchFamily="34" charset="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pPr lvl="1"/>
            <a:endParaRPr lang="nl-BE" altLang="fr-FR" smtClean="0">
              <a:latin typeface="Arial" pitchFamily="34" charset="0"/>
              <a:ea typeface="ＭＳ Ｐゴシック"/>
            </a:endParaRPr>
          </a:p>
          <a:p>
            <a:pPr lvl="1"/>
            <a:r>
              <a:rPr lang="nl-BE" altLang="fr-FR" b="1" u="sng" smtClean="0">
                <a:latin typeface="Arial" pitchFamily="34" charset="0"/>
                <a:ea typeface="ＭＳ Ｐゴシック"/>
              </a:rPr>
              <a:t>EXCEPTION</a:t>
            </a:r>
            <a:r>
              <a:rPr lang="fr-BE" altLang="fr-FR" smtClean="0">
                <a:latin typeface="Arial" pitchFamily="34" charset="0"/>
                <a:ea typeface="ＭＳ Ｐゴシック"/>
              </a:rPr>
              <a:t>: calcul des cotisations en assurance continuée</a:t>
            </a:r>
          </a:p>
          <a:p>
            <a:pPr>
              <a:buFont typeface="Wingdings" pitchFamily="2" charset="2"/>
              <a:buChar char="è"/>
            </a:pPr>
            <a:r>
              <a:rPr lang="fr-BE" altLang="fr-FR" smtClean="0">
                <a:latin typeface="Arial" pitchFamily="34" charset="0"/>
                <a:ea typeface="ＭＳ Ｐゴシック"/>
                <a:sym typeface="Wingdings" pitchFamily="2" charset="2"/>
              </a:rPr>
              <a:t>Une adaptation des revenus N-3 dans le courant d'une année de cotisation aura des incidences sur le calcul des cotisations sociales.</a:t>
            </a:r>
          </a:p>
          <a:p>
            <a:pPr>
              <a:buFont typeface="Wingdings" pitchFamily="2" charset="2"/>
              <a:buChar char="è"/>
            </a:pPr>
            <a:endParaRPr lang="fr-BE" altLang="fr-FR" smtClean="0">
              <a:latin typeface="Arial" pitchFamily="34" charset="0"/>
              <a:ea typeface="ＭＳ Ｐゴシック"/>
              <a:sym typeface="Wingdings" pitchFamily="2" charset="2"/>
            </a:endParaRPr>
          </a:p>
          <a:p>
            <a:pPr>
              <a:buFont typeface="Wingdings" pitchFamily="2" charset="2"/>
              <a:buChar char="è"/>
            </a:pPr>
            <a:endParaRPr lang="fr-BE" altLang="fr-FR" smtClean="0">
              <a:latin typeface="Arial" pitchFamily="34" charset="0"/>
              <a:ea typeface="ＭＳ Ｐゴシック"/>
              <a:sym typeface="Wingdings" pitchFamily="2" charset="2"/>
            </a:endParaRPr>
          </a:p>
          <a:p>
            <a:pPr>
              <a:buFont typeface="Wingdings" pitchFamily="2" charset="2"/>
              <a:buChar char="è"/>
            </a:pPr>
            <a:r>
              <a:rPr lang="fr-FR" altLang="fr-FR" smtClean="0">
                <a:latin typeface="Arial" pitchFamily="34" charset="0"/>
                <a:ea typeface="ＭＳ Ｐゴシック"/>
              </a:rPr>
              <a:t>Revenus speciaux: (jetons de présence, droits d'auteur, mandat politique…) </a:t>
            </a:r>
            <a:endParaRPr lang="fr-BE" altLang="fr-FR" smtClean="0">
              <a:latin typeface="Arial" pitchFamily="34" charset="0"/>
              <a:ea typeface="ＭＳ Ｐゴシック"/>
              <a:sym typeface="Wingdings" pitchFamily="2" charset="2"/>
            </a:endParaRPr>
          </a:p>
        </p:txBody>
      </p:sp>
      <p:sp>
        <p:nvSpPr>
          <p:cNvPr id="69636" name="Slide Number Placeholder 3"/>
          <p:cNvSpPr>
            <a:spLocks noGrp="1"/>
          </p:cNvSpPr>
          <p:nvPr>
            <p:ph type="sldNum" sz="quarter" idx="4294967295"/>
          </p:nvPr>
        </p:nvSpPr>
        <p:spPr bwMode="auto">
          <a:xfrm>
            <a:off x="3776866" y="9428164"/>
            <a:ext cx="2890665" cy="496887"/>
          </a:xfrm>
          <a:prstGeom prst="rect">
            <a:avLst/>
          </a:prstGeom>
          <a:noFill/>
          <a:ln>
            <a:miter lim="800000"/>
            <a:headEnd/>
            <a:tailEnd/>
          </a:ln>
        </p:spPr>
        <p:txBody>
          <a:bodyPr/>
          <a:lstStyle/>
          <a:p>
            <a:pPr eaLnBrk="0" hangingPunct="0"/>
            <a:r>
              <a:rPr lang="en-US" altLang="fr-FR"/>
              <a:t>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endParaRPr lang="nl-BE" altLang="fr-FR" dirty="0" smtClean="0">
              <a:latin typeface="Arial" pitchFamily="34" charset="0"/>
              <a:ea typeface="ＭＳ Ｐゴシック"/>
            </a:endParaRPr>
          </a:p>
          <a:p>
            <a:r>
              <a:rPr lang="nl-BE" dirty="0" smtClean="0">
                <a:latin typeface="Arial" pitchFamily="34" charset="0"/>
                <a:ea typeface="ＭＳ Ｐゴシック"/>
              </a:rPr>
              <a:t>BL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dirty="0" smtClean="0">
                <a:latin typeface="Arial" pitchFamily="34" charset="0"/>
                <a:ea typeface="ＭＳ Ｐゴシック"/>
              </a:rPr>
              <a:t>BL</a:t>
            </a:r>
            <a:r>
              <a:rPr lang="fr-FR" altLang="fr-FR" baseline="0" dirty="0" smtClean="0">
                <a:latin typeface="Arial" pitchFamily="34" charset="0"/>
                <a:ea typeface="ＭＳ Ｐゴシック"/>
              </a:rPr>
              <a:t> </a:t>
            </a:r>
            <a:r>
              <a:rPr lang="fr-FR" altLang="fr-FR" baseline="0" dirty="0" smtClean="0">
                <a:latin typeface="Arial" pitchFamily="34" charset="0"/>
                <a:ea typeface="ＭＳ Ｐゴシック"/>
                <a:sym typeface="Wingdings" pitchFamily="2" charset="2"/>
              </a:rPr>
              <a:t> 32</a:t>
            </a:r>
            <a:endParaRPr lang="fr-FR" altLang="fr-FR" dirty="0" smtClean="0">
              <a:latin typeface="Arial" pitchFamily="34" charset="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fr-BE" altLang="fr-FR" dirty="0" smtClean="0">
                <a:latin typeface="Arial" pitchFamily="34" charset="0"/>
                <a:ea typeface="ＭＳ Ｐゴシック"/>
              </a:rPr>
              <a:t>Un exemple : date de prise d'effet de la pension: le 1/10/2015. L'intéressé a déclaré s'en tenir aux limites de l'activité autorisée. Ses cotisations provisoires pour les années 2016, 2017 et 2018 (et donc pas pour l'année 2015 : voir infra) sont automatiquement diminuées jusqu'à la limite de l'activité autorisée qui lui est applicable. </a:t>
            </a:r>
          </a:p>
          <a:p>
            <a:r>
              <a:rPr lang="nl-BE" altLang="fr-FR" dirty="0" smtClean="0">
                <a:latin typeface="Arial" pitchFamily="34" charset="0"/>
                <a:ea typeface="ＭＳ Ｐゴシック"/>
              </a:rPr>
              <a:t>15/09  BA</a:t>
            </a:r>
          </a:p>
          <a:p>
            <a:r>
              <a:rPr lang="nl-BE" altLang="fr-FR" dirty="0" smtClean="0">
                <a:latin typeface="Arial" pitchFamily="34" charset="0"/>
                <a:ea typeface="ＭＳ Ｐゴシック"/>
              </a:rPr>
              <a:t>23/09  BA</a:t>
            </a:r>
          </a:p>
          <a:p>
            <a:r>
              <a:rPr lang="nl-BE" altLang="fr-FR" dirty="0" smtClean="0">
                <a:latin typeface="Arial" pitchFamily="34" charset="0"/>
                <a:ea typeface="ＭＳ Ｐゴシック"/>
              </a:rPr>
              <a:t>30/09  BA</a:t>
            </a:r>
          </a:p>
          <a:p>
            <a:endParaRPr lang="fr-BE" altLang="fr-FR" dirty="0" smtClean="0">
              <a:latin typeface="Arial" pitchFamily="34" charset="0"/>
              <a:ea typeface="ＭＳ Ｐゴシック"/>
            </a:endParaRPr>
          </a:p>
          <a:p>
            <a:endParaRPr lang="nl-BE" altLang="fr-FR" dirty="0" smtClean="0">
              <a:latin typeface="Arial" pitchFamily="34" charset="0"/>
              <a:ea typeface="ＭＳ Ｐゴシック"/>
            </a:endParaRPr>
          </a:p>
        </p:txBody>
      </p:sp>
      <p:sp>
        <p:nvSpPr>
          <p:cNvPr id="80900" name="Slide Number Placeholder 3"/>
          <p:cNvSpPr>
            <a:spLocks noGrp="1"/>
          </p:cNvSpPr>
          <p:nvPr>
            <p:ph type="sldNum" sz="quarter" idx="4294967295"/>
          </p:nvPr>
        </p:nvSpPr>
        <p:spPr bwMode="auto">
          <a:xfrm>
            <a:off x="3776866" y="9428164"/>
            <a:ext cx="2890665" cy="496887"/>
          </a:xfrm>
          <a:prstGeom prst="rect">
            <a:avLst/>
          </a:prstGeom>
          <a:noFill/>
          <a:ln>
            <a:miter lim="800000"/>
            <a:headEnd/>
            <a:tailEnd/>
          </a:ln>
        </p:spPr>
        <p:txBody>
          <a:bodyPr/>
          <a:lstStyle/>
          <a:p>
            <a:pPr eaLnBrk="0" hangingPunct="0"/>
            <a:r>
              <a:rPr lang="en-US" altLang="fr-FR"/>
              <a:t>27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fr-BE" altLang="fr-FR" smtClean="0">
                <a:latin typeface="Arial" pitchFamily="34" charset="0"/>
                <a:ea typeface="ＭＳ Ｐゴシック"/>
              </a:rPr>
              <a:t>Nous pouvons envisager toute une série de facteurs (facteurs de pondération) qui font en sorte que la caisse d'assurance sociale va, dans un cas, examiner plus strictement les éléments de preuve fournis par l'indépendant que dans un autre. Cela ne pose en soi aucun problème, pour autant que cette distinction soit fondée sur des facteurs objectifs. En fonction de ces facteurs, il se pourrait donc que des indépendants ayant un dossier analogue soient évalués de manière différente à la suite du constat selon lequel les facteurs de pondération précités ne sont pas identiques dans les deux cas.</a:t>
            </a:r>
            <a:endParaRPr lang="nl-BE" altLang="fr-FR" smtClean="0">
              <a:latin typeface="Arial" pitchFamily="34" charset="0"/>
              <a:ea typeface="ＭＳ Ｐゴシック"/>
            </a:endParaRPr>
          </a:p>
        </p:txBody>
      </p:sp>
      <p:sp>
        <p:nvSpPr>
          <p:cNvPr id="82948" name="Slide Number Placeholder 3"/>
          <p:cNvSpPr>
            <a:spLocks noGrp="1"/>
          </p:cNvSpPr>
          <p:nvPr>
            <p:ph type="sldNum" sz="quarter" idx="4294967295"/>
          </p:nvPr>
        </p:nvSpPr>
        <p:spPr bwMode="auto">
          <a:xfrm>
            <a:off x="3776866" y="9428164"/>
            <a:ext cx="2890665" cy="496887"/>
          </a:xfrm>
          <a:prstGeom prst="rect">
            <a:avLst/>
          </a:prstGeom>
          <a:noFill/>
          <a:ln>
            <a:miter lim="800000"/>
            <a:headEnd/>
            <a:tailEnd/>
          </a:ln>
        </p:spPr>
        <p:txBody>
          <a:bodyPr/>
          <a:lstStyle/>
          <a:p>
            <a:pPr eaLnBrk="0" hangingPunct="0"/>
            <a:r>
              <a:rPr lang="en-US" altLang="fr-FR"/>
              <a:t>31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nl-BE" altLang="fr-FR" dirty="0" smtClean="0">
                <a:latin typeface="Arial" pitchFamily="34" charset="0"/>
                <a:ea typeface="ＭＳ Ｐゴシック"/>
              </a:rPr>
              <a:t>BL</a:t>
            </a:r>
            <a:endParaRPr lang="fr-FR" altLang="fr-FR" dirty="0" smtClean="0">
              <a:latin typeface="Arial" pitchFamily="34" charset="0"/>
              <a:ea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smtClean="0">
                <a:latin typeface="Arial" pitchFamily="34" charset="0"/>
                <a:ea typeface="ＭＳ Ｐゴシック"/>
              </a:rPr>
              <a:t>Réponse option 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dirty="0" smtClean="0">
              <a:latin typeface="Arial" pitchFamily="34" charset="0"/>
              <a:ea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dirty="0" smtClean="0">
                <a:latin typeface="Arial" pitchFamily="34" charset="0"/>
                <a:ea typeface="ＭＳ Ｐゴシック"/>
              </a:rPr>
              <a:t>LB</a:t>
            </a:r>
            <a:r>
              <a:rPr lang="fr-FR" altLang="fr-FR" baseline="0" dirty="0" smtClean="0">
                <a:latin typeface="Arial" pitchFamily="34" charset="0"/>
                <a:ea typeface="ＭＳ Ｐゴシック"/>
              </a:rPr>
              <a:t> </a:t>
            </a:r>
            <a:r>
              <a:rPr lang="fr-FR" altLang="fr-FR" baseline="0" dirty="0" smtClean="0">
                <a:latin typeface="Arial" pitchFamily="34" charset="0"/>
                <a:ea typeface="ＭＳ Ｐゴシック"/>
                <a:sym typeface="Wingdings" pitchFamily="2" charset="2"/>
              </a:rPr>
              <a:t> 39</a:t>
            </a:r>
            <a:endParaRPr lang="fr-FR" altLang="fr-FR" dirty="0" smtClean="0">
              <a:latin typeface="Arial" pitchFamily="34" charset="0"/>
              <a:ea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nl-BE" smtClean="0">
                <a:latin typeface="Arial" pitchFamily="34" charset="0"/>
                <a:ea typeface="ＭＳ Ｐゴシック"/>
              </a:rPr>
              <a:t>Nieuwe slide ter vervanging van de oefening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endParaRPr lang="nl-BE" altLang="fr-FR" smtClean="0">
              <a:latin typeface="Arial" pitchFamily="34" charset="0"/>
              <a:ea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nl-BE" altLang="fr-FR" dirty="0" smtClean="0">
                <a:latin typeface="Arial" pitchFamily="34" charset="0"/>
                <a:ea typeface="ＭＳ Ｐゴシック"/>
              </a:rPr>
              <a:t>BL</a:t>
            </a:r>
            <a:endParaRPr lang="fr-FR" altLang="fr-FR" dirty="0" smtClean="0">
              <a:latin typeface="Arial" pitchFamily="34" charset="0"/>
              <a:ea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nl-BE" altLang="fr-FR" smtClean="0">
                <a:latin typeface="Arial" pitchFamily="34" charset="0"/>
                <a:ea typeface="ＭＳ Ｐゴシック"/>
              </a:rPr>
              <a:t>15/09  JPT</a:t>
            </a:r>
          </a:p>
          <a:p>
            <a:r>
              <a:rPr lang="nl-BE" altLang="fr-FR" smtClean="0">
                <a:latin typeface="Arial" pitchFamily="34" charset="0"/>
                <a:ea typeface="ＭＳ Ｐゴシック"/>
              </a:rPr>
              <a:t>23/09  BA</a:t>
            </a:r>
          </a:p>
          <a:p>
            <a:r>
              <a:rPr lang="nl-BE" altLang="fr-FR" smtClean="0">
                <a:latin typeface="Arial" pitchFamily="34" charset="0"/>
                <a:ea typeface="ＭＳ Ｐゴシック"/>
              </a:rPr>
              <a:t>30/09  JPT</a:t>
            </a:r>
          </a:p>
          <a:p>
            <a:endParaRPr lang="fr-FR" altLang="fr-FR" smtClean="0">
              <a:latin typeface="Arial" pitchFamily="34" charset="0"/>
              <a:ea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nl-BE" altLang="fr-FR" smtClean="0">
                <a:latin typeface="Arial" pitchFamily="34" charset="0"/>
                <a:ea typeface="ＭＳ Ｐゴシック"/>
              </a:rPr>
              <a:t>15/09  JPT</a:t>
            </a:r>
          </a:p>
          <a:p>
            <a:r>
              <a:rPr lang="nl-BE" altLang="fr-FR" smtClean="0">
                <a:latin typeface="Arial" pitchFamily="34" charset="0"/>
                <a:ea typeface="ＭＳ Ｐゴシック"/>
              </a:rPr>
              <a:t>23/09  BA</a:t>
            </a:r>
          </a:p>
          <a:p>
            <a:r>
              <a:rPr lang="nl-BE" altLang="fr-FR" smtClean="0">
                <a:latin typeface="Arial" pitchFamily="34" charset="0"/>
                <a:ea typeface="ＭＳ Ｐゴシック"/>
              </a:rPr>
              <a:t>30/09  JPT</a:t>
            </a:r>
          </a:p>
          <a:p>
            <a:endParaRPr lang="fr-FR" altLang="fr-FR" smtClean="0">
              <a:latin typeface="Arial" pitchFamily="34" charset="0"/>
              <a:ea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fr-BE" altLang="fr-FR" smtClean="0">
                <a:latin typeface="Arial" pitchFamily="34" charset="0"/>
                <a:ea typeface="ＭＳ Ｐゴシック"/>
              </a:rPr>
              <a:t>Rendre les textes plus agréables pour les exercices KO</a:t>
            </a:r>
            <a:endParaRPr lang="nl-BE" altLang="fr-FR" smtClean="0">
              <a:latin typeface="Arial" pitchFamily="34" charset="0"/>
              <a:ea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smtClean="0">
                <a:latin typeface="Arial" pitchFamily="34" charset="0"/>
                <a:ea typeface="ＭＳ Ｐゴシック"/>
              </a:rPr>
              <a:t>Réponse 2</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fr-BE" altLang="fr-FR" smtClean="0">
                <a:latin typeface="Arial" pitchFamily="34" charset="0"/>
                <a:ea typeface="ＭＳ Ｐゴシック"/>
              </a:rPr>
              <a:t>L'intéressé peut renoncer d'initiative aux années pour lesquelles aucune régularisation de la situation provisoire n'a été effectuée avant la date d'entrée en vigueur de la pension et pour lesquelles la demande de non-régularisation après la date de prise d'effet de la pension reste valable.</a:t>
            </a:r>
            <a:br>
              <a:rPr lang="fr-BE" altLang="fr-FR" smtClean="0">
                <a:latin typeface="Arial" pitchFamily="34" charset="0"/>
                <a:ea typeface="ＭＳ Ｐゴシック"/>
              </a:rPr>
            </a:br>
            <a:r>
              <a:rPr lang="fr-BE" altLang="fr-FR" smtClean="0">
                <a:latin typeface="Arial" pitchFamily="34" charset="0"/>
                <a:ea typeface="ＭＳ Ｐゴシック"/>
              </a:rPr>
              <a:t>Ce cas de figure s'applique aussi longtemps que </a:t>
            </a:r>
            <a:r>
              <a:rPr lang="fr-BE" altLang="fr-FR" u="sng" smtClean="0">
                <a:latin typeface="Arial" pitchFamily="34" charset="0"/>
                <a:ea typeface="ＭＳ Ｐゴシック"/>
              </a:rPr>
              <a:t>pour aucune de ces années,</a:t>
            </a:r>
            <a:r>
              <a:rPr lang="fr-BE" altLang="fr-FR" smtClean="0">
                <a:latin typeface="Arial" pitchFamily="34" charset="0"/>
                <a:ea typeface="ＭＳ Ｐゴシック"/>
              </a:rPr>
              <a:t> des revenus n'ont été communiqués en vertu desquels la situation pour l'année en question passerait de ‘provisoire’ à ‘définitive’. </a:t>
            </a:r>
            <a:endParaRPr lang="nl-BE" altLang="fr-FR" smtClean="0">
              <a:latin typeface="Arial" pitchFamily="34" charset="0"/>
              <a:ea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nl-BE" altLang="fr-FR" smtClean="0">
                <a:latin typeface="Arial" pitchFamily="34" charset="0"/>
                <a:ea typeface="ＭＳ Ｐゴシック"/>
              </a:rPr>
              <a:t>15/09  PM</a:t>
            </a:r>
          </a:p>
          <a:p>
            <a:r>
              <a:rPr lang="nl-BE" altLang="fr-FR" smtClean="0">
                <a:latin typeface="Arial" pitchFamily="34" charset="0"/>
                <a:ea typeface="ＭＳ Ｐゴシック"/>
              </a:rPr>
              <a:t>23/09  PM</a:t>
            </a:r>
          </a:p>
          <a:p>
            <a:r>
              <a:rPr lang="nl-BE" altLang="fr-FR" smtClean="0">
                <a:latin typeface="Arial" pitchFamily="34" charset="0"/>
                <a:ea typeface="ＭＳ Ｐゴシック"/>
              </a:rPr>
              <a:t>30/09  PM</a:t>
            </a:r>
          </a:p>
          <a:p>
            <a:endParaRPr lang="fr-FR" altLang="fr-FR" smtClean="0">
              <a:latin typeface="Arial" pitchFamily="34" charset="0"/>
              <a:ea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0419" name="Tijdelijke aanduiding voor notities 2"/>
          <p:cNvSpPr>
            <a:spLocks noGrp="1"/>
          </p:cNvSpPr>
          <p:nvPr>
            <p:ph type="body" idx="1"/>
          </p:nvPr>
        </p:nvSpPr>
        <p:spPr bwMode="auto">
          <a:xfrm>
            <a:off x="889316" y="4714876"/>
            <a:ext cx="4890457" cy="4467225"/>
          </a:xfrm>
          <a:prstGeom prst="rect">
            <a:avLst/>
          </a:prstGeom>
          <a:noFill/>
          <a:ln>
            <a:miter lim="800000"/>
            <a:headEnd/>
            <a:tailEnd/>
          </a:ln>
        </p:spPr>
        <p:txBody>
          <a:bodyPr/>
          <a:lstStyle/>
          <a:p>
            <a:endParaRPr lang="nl-BE" altLang="fr-FR" smtClean="0">
              <a:latin typeface="Arial" pitchFamily="34" charset="0"/>
              <a:ea typeface="ＭＳ Ｐゴシック"/>
            </a:endParaRPr>
          </a:p>
        </p:txBody>
      </p:sp>
      <p:sp>
        <p:nvSpPr>
          <p:cNvPr id="60420" name="Tijdelijke aanduiding voor dianummer 3"/>
          <p:cNvSpPr>
            <a:spLocks noGrp="1"/>
          </p:cNvSpPr>
          <p:nvPr>
            <p:ph type="sldNum" sz="quarter" idx="4294967295"/>
          </p:nvPr>
        </p:nvSpPr>
        <p:spPr bwMode="auto">
          <a:xfrm>
            <a:off x="3778423" y="9429750"/>
            <a:ext cx="2890665" cy="496888"/>
          </a:xfrm>
          <a:prstGeom prst="rect">
            <a:avLst/>
          </a:prstGeom>
          <a:noFill/>
          <a:ln>
            <a:miter lim="800000"/>
            <a:headEnd/>
            <a:tailEnd/>
          </a:ln>
        </p:spPr>
        <p:txBody>
          <a:bodyPr/>
          <a:lstStyle/>
          <a:p>
            <a:pPr eaLnBrk="0" hangingPunct="0"/>
            <a:r>
              <a:rPr lang="en-US" altLang="fr-FR"/>
              <a:t>3</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xfrm>
            <a:off x="666598" y="4714876"/>
            <a:ext cx="5335893" cy="4467225"/>
          </a:xfrm>
          <a:prstGeom prst="rect">
            <a:avLst/>
          </a:prstGeom>
          <a:noFill/>
          <a:ln>
            <a:miter lim="800000"/>
            <a:headEnd/>
            <a:tailEnd/>
          </a:ln>
        </p:spPr>
        <p:txBody>
          <a:bodyPr/>
          <a:lstStyle/>
          <a:p>
            <a:r>
              <a:rPr lang="fr-BE" altLang="fr-FR" smtClean="0">
                <a:latin typeface="Arial" pitchFamily="34" charset="0"/>
                <a:ea typeface="ＭＳ Ｐゴシック"/>
              </a:rPr>
              <a:t>N sur N n'est pas tenable, car l'indépendant peut, sous certaines conditions, faire adapter ses cotisations provisoires, même après le paiement des primes PCLI</a:t>
            </a:r>
            <a:endParaRPr lang="nl-BE" altLang="fr-FR" smtClean="0">
              <a:latin typeface="Arial" pitchFamily="34" charset="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r>
              <a:rPr lang="fr-FR" altLang="fr-FR" dirty="0" smtClean="0">
                <a:latin typeface="Arial" pitchFamily="34" charset="0"/>
                <a:ea typeface="ＭＳ Ｐゴシック"/>
              </a:rPr>
              <a:t>BL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xfrm>
            <a:off x="666598" y="4714876"/>
            <a:ext cx="5335893" cy="4467225"/>
          </a:xfrm>
          <a:prstGeom prst="rect">
            <a:avLst/>
          </a:prstGeom>
          <a:noFill/>
          <a:ln>
            <a:miter lim="800000"/>
            <a:headEnd/>
            <a:tailEnd/>
          </a:ln>
        </p:spPr>
        <p:txBody>
          <a:bodyPr/>
          <a:lstStyle/>
          <a:p>
            <a:endParaRPr lang="fr-FR" altLang="fr-FR" smtClean="0">
              <a:latin typeface="Arial" pitchFamily="34" charset="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98" y="4714876"/>
            <a:ext cx="5335893" cy="4467225"/>
          </a:xfrm>
          <a:prstGeom prst="rect">
            <a:avLst/>
          </a:prstGeom>
        </p:spPr>
        <p:txBody>
          <a:bodyPr>
            <a:normAutofit/>
          </a:bodyPr>
          <a:lstStyle/>
          <a:p>
            <a:r>
              <a:rPr lang="nl-BE" dirty="0" smtClean="0"/>
              <a:t>BL</a:t>
            </a:r>
            <a:endParaRPr lang="nl-B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descr="fond PPT GROUP 1"/>
          <p:cNvPicPr>
            <a:picLocks noChangeAspect="1" noChangeArrowheads="1"/>
          </p:cNvPicPr>
          <p:nvPr/>
        </p:nvPicPr>
        <p:blipFill>
          <a:blip r:embed="rId2" cstate="print"/>
          <a:srcRect l="15276" t="7126" b="55264"/>
          <a:stretch>
            <a:fillRect/>
          </a:stretch>
        </p:blipFill>
        <p:spPr bwMode="auto">
          <a:xfrm>
            <a:off x="1379538" y="260350"/>
            <a:ext cx="5713412" cy="1901825"/>
          </a:xfrm>
          <a:prstGeom prst="rect">
            <a:avLst/>
          </a:prstGeom>
          <a:noFill/>
          <a:ln w="9525">
            <a:noFill/>
            <a:miter lim="800000"/>
            <a:headEnd/>
            <a:tailEnd/>
          </a:ln>
        </p:spPr>
      </p:pic>
      <p:pic>
        <p:nvPicPr>
          <p:cNvPr id="5" name="Picture 15" descr="BAT-lettre-A4-Securex-BEL-1"/>
          <p:cNvPicPr>
            <a:picLocks noChangeAspect="1" noChangeArrowheads="1"/>
          </p:cNvPicPr>
          <p:nvPr/>
        </p:nvPicPr>
        <p:blipFill>
          <a:blip r:embed="rId3" cstate="print"/>
          <a:srcRect l="12100" r="15295" b="-17857"/>
          <a:stretch>
            <a:fillRect/>
          </a:stretch>
        </p:blipFill>
        <p:spPr bwMode="auto">
          <a:xfrm>
            <a:off x="1196975" y="6381750"/>
            <a:ext cx="6751638" cy="576263"/>
          </a:xfrm>
          <a:prstGeom prst="rect">
            <a:avLst/>
          </a:prstGeom>
          <a:noFill/>
          <a:ln w="9525">
            <a:noFill/>
            <a:miter lim="800000"/>
            <a:headEnd/>
            <a:tailEnd/>
          </a:ln>
        </p:spPr>
      </p:pic>
      <p:pic>
        <p:nvPicPr>
          <p:cNvPr id="6" name="Picture 3" descr="IIP_LOGO_CMYK_SMALL.jpg"/>
          <p:cNvPicPr>
            <a:picLocks noChangeAspect="1"/>
          </p:cNvPicPr>
          <p:nvPr userDrawn="1"/>
        </p:nvPicPr>
        <p:blipFill>
          <a:blip r:embed="rId4" cstate="print"/>
          <a:srcRect/>
          <a:stretch>
            <a:fillRect/>
          </a:stretch>
        </p:blipFill>
        <p:spPr bwMode="auto">
          <a:xfrm>
            <a:off x="6929438" y="714375"/>
            <a:ext cx="1658937" cy="500063"/>
          </a:xfrm>
          <a:prstGeom prst="rect">
            <a:avLst/>
          </a:prstGeom>
          <a:noFill/>
          <a:ln w="9525">
            <a:noFill/>
            <a:miter lim="800000"/>
            <a:headEnd/>
            <a:tailEnd/>
          </a:ln>
        </p:spPr>
      </p:pic>
      <p:sp>
        <p:nvSpPr>
          <p:cNvPr id="27660" name="Rectangle 12"/>
          <p:cNvSpPr>
            <a:spLocks noGrp="1" noChangeArrowheads="1"/>
          </p:cNvSpPr>
          <p:nvPr>
            <p:ph type="subTitle" idx="1"/>
          </p:nvPr>
        </p:nvSpPr>
        <p:spPr>
          <a:xfrm>
            <a:off x="1295400" y="3741738"/>
            <a:ext cx="6589713" cy="1127125"/>
          </a:xfrm>
        </p:spPr>
        <p:txBody>
          <a:bodyPr/>
          <a:lstStyle>
            <a:lvl1pPr marL="0" indent="0">
              <a:buFontTx/>
              <a:buNone/>
              <a:defRPr sz="3200" smtClean="0">
                <a:solidFill>
                  <a:srgbClr val="F8931D"/>
                </a:solidFill>
              </a:defRPr>
            </a:lvl1pPr>
          </a:lstStyle>
          <a:p>
            <a:r>
              <a:rPr lang="en-US" dirty="0" smtClean="0"/>
              <a:t>Click to edit Master subtitle style</a:t>
            </a:r>
            <a:endParaRPr lang="fr-FR" dirty="0" smtClean="0"/>
          </a:p>
        </p:txBody>
      </p:sp>
      <p:sp>
        <p:nvSpPr>
          <p:cNvPr id="19" name="Rectangle 11"/>
          <p:cNvSpPr>
            <a:spLocks noGrp="1" noChangeArrowheads="1"/>
          </p:cNvSpPr>
          <p:nvPr>
            <p:ph type="ctrTitle"/>
          </p:nvPr>
        </p:nvSpPr>
        <p:spPr>
          <a:xfrm>
            <a:off x="1295400" y="2205038"/>
            <a:ext cx="6589713" cy="1366837"/>
          </a:xfrm>
        </p:spPr>
        <p:txBody>
          <a:bodyPr anchor="b"/>
          <a:lstStyle>
            <a:lvl1pPr algn="l">
              <a:defRPr sz="3200" smtClean="0">
                <a:solidFill>
                  <a:srgbClr val="0058A7"/>
                </a:solidFill>
                <a:latin typeface="+mj-lt"/>
              </a:defRPr>
            </a:lvl1pPr>
          </a:lstStyle>
          <a:p>
            <a:r>
              <a:rPr lang="en-US" dirty="0" smtClean="0"/>
              <a:t>Click to edit Master title style</a:t>
            </a:r>
            <a:endParaRPr lang="fr-FR"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A84397B-E781-4920-BA37-952F872AFC62}"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D0DAF2A-D98F-4F08-B742-B1941BF39913}" type="slidenum">
              <a:rPr lang="en-US"/>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2CB0445-8B17-4647-86C3-EEEE0194867E}"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7FE2A7E-8A60-4285-9A6D-1F88DEDFDA9A}"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C8C0DE-6865-4A07-BAAC-43CED11F5B26}"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solidFill>
                  <a:srgbClr val="F8931D"/>
                </a:solidFill>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B825989-C550-4DED-99EC-275117532CB9}"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AA71E518-29AC-4525-884C-09395F70611C}"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2095500" y="0"/>
            <a:ext cx="6797675" cy="1116013"/>
          </a:xfrm>
        </p:spPr>
        <p:txBody>
          <a:bodyPr/>
          <a:lstStyle/>
          <a:p>
            <a:r>
              <a:rPr lang="en-US" smtClean="0"/>
              <a:t>Click to edit Master title style</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5F40BD3-8ADF-4BDD-9130-4CFC2C7D55F7}"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CF50004-55DF-46CC-BB68-51D907FEAE76}"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AD7A546-A488-4494-A15C-69CC4564668F}"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CDB797A-3FE1-45CF-B064-95FD531E438F}"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fond PPT GROUP 1"/>
          <p:cNvPicPr>
            <a:picLocks noChangeAspect="1" noChangeArrowheads="1"/>
          </p:cNvPicPr>
          <p:nvPr userDrawn="1"/>
        </p:nvPicPr>
        <p:blipFill>
          <a:blip r:embed="rId14" cstate="print"/>
          <a:srcRect l="15276" t="7126" b="55264"/>
          <a:stretch>
            <a:fillRect/>
          </a:stretch>
        </p:blipFill>
        <p:spPr bwMode="auto">
          <a:xfrm>
            <a:off x="341313" y="203200"/>
            <a:ext cx="2011362" cy="669925"/>
          </a:xfrm>
          <a:prstGeom prst="rect">
            <a:avLst/>
          </a:prstGeom>
          <a:noFill/>
          <a:ln w="9525">
            <a:noFill/>
            <a:miter lim="800000"/>
            <a:headEnd/>
            <a:tailEnd/>
          </a:ln>
        </p:spPr>
      </p:pic>
      <p:sp>
        <p:nvSpPr>
          <p:cNvPr id="1027" name="Rectangle 12"/>
          <p:cNvSpPr>
            <a:spLocks noGrp="1" noChangeArrowheads="1"/>
          </p:cNvSpPr>
          <p:nvPr>
            <p:ph type="title"/>
          </p:nvPr>
        </p:nvSpPr>
        <p:spPr bwMode="auto">
          <a:xfrm>
            <a:off x="2095500" y="0"/>
            <a:ext cx="6797675" cy="1116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BE" smtClean="0"/>
              <a:t>Titel</a:t>
            </a:r>
          </a:p>
        </p:txBody>
      </p:sp>
      <p:sp>
        <p:nvSpPr>
          <p:cNvPr id="1028" name="Rectangle 13"/>
          <p:cNvSpPr>
            <a:spLocks noGrp="1" noChangeArrowheads="1"/>
          </p:cNvSpPr>
          <p:nvPr>
            <p:ph type="body" idx="1"/>
          </p:nvPr>
        </p:nvSpPr>
        <p:spPr bwMode="auto">
          <a:xfrm>
            <a:off x="250825" y="1268413"/>
            <a:ext cx="864235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smtClean="0"/>
          </a:p>
        </p:txBody>
      </p:sp>
      <p:pic>
        <p:nvPicPr>
          <p:cNvPr id="1029" name="Picture 4" descr="IIP_LOGO_CMYK_SMALL.jpg"/>
          <p:cNvPicPr>
            <a:picLocks noChangeAspect="1"/>
          </p:cNvPicPr>
          <p:nvPr userDrawn="1"/>
        </p:nvPicPr>
        <p:blipFill>
          <a:blip r:embed="rId15" cstate="print"/>
          <a:srcRect/>
          <a:stretch>
            <a:fillRect/>
          </a:stretch>
        </p:blipFill>
        <p:spPr bwMode="auto">
          <a:xfrm>
            <a:off x="341313" y="5857875"/>
            <a:ext cx="1658937" cy="500063"/>
          </a:xfrm>
          <a:prstGeom prst="rect">
            <a:avLst/>
          </a:prstGeom>
          <a:noFill/>
          <a:ln w="9525">
            <a:noFill/>
            <a:miter lim="800000"/>
            <a:headEnd/>
            <a:tailEnd/>
          </a:ln>
        </p:spPr>
      </p:pic>
      <p:pic>
        <p:nvPicPr>
          <p:cNvPr id="1030" name="Picture 4" descr="fond PPT SOCIAL"/>
          <p:cNvPicPr>
            <a:picLocks noChangeAspect="1" noChangeArrowheads="1"/>
          </p:cNvPicPr>
          <p:nvPr userDrawn="1"/>
        </p:nvPicPr>
        <p:blipFill>
          <a:blip r:embed="rId16" cstate="print"/>
          <a:srcRect l="83839" t="93034" b="2499"/>
          <a:stretch>
            <a:fillRect/>
          </a:stretch>
        </p:blipFill>
        <p:spPr bwMode="auto">
          <a:xfrm>
            <a:off x="7667625" y="6381750"/>
            <a:ext cx="1477963" cy="306388"/>
          </a:xfrm>
          <a:prstGeom prst="rect">
            <a:avLst/>
          </a:prstGeom>
          <a:noFill/>
          <a:ln w="9525">
            <a:noFill/>
            <a:miter lim="800000"/>
            <a:headEnd/>
            <a:tailEnd/>
          </a:ln>
        </p:spPr>
      </p:pic>
      <p:sp>
        <p:nvSpPr>
          <p:cNvPr id="23" name="Rectangle 6"/>
          <p:cNvSpPr>
            <a:spLocks noGrp="1" noChangeArrowheads="1"/>
          </p:cNvSpPr>
          <p:nvPr>
            <p:ph type="sldNum" sz="quarter" idx="4"/>
          </p:nvPr>
        </p:nvSpPr>
        <p:spPr bwMode="auto">
          <a:xfrm>
            <a:off x="250825" y="6424613"/>
            <a:ext cx="18399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862996"/>
                </a:solidFill>
                <a:latin typeface="Arial" pitchFamily="34" charset="0"/>
                <a:ea typeface="MS PGothic" pitchFamily="34" charset="-128"/>
                <a:cs typeface="+mn-cs"/>
              </a:defRPr>
            </a:lvl1pPr>
          </a:lstStyle>
          <a:p>
            <a:pPr>
              <a:defRPr/>
            </a:pPr>
            <a:fld id="{78C647FB-B77D-44A1-88FF-4BB92D5D6F2C}" type="slidenum">
              <a:rPr lang="en-US"/>
              <a:pPr>
                <a:defRPr/>
              </a:pPr>
              <a:t>‹N°›</a:t>
            </a:fld>
            <a:endParaRPr lang="en-US" dirty="0"/>
          </a:p>
        </p:txBody>
      </p:sp>
      <p:sp>
        <p:nvSpPr>
          <p:cNvPr id="24" name="Rectangle 7"/>
          <p:cNvSpPr>
            <a:spLocks noChangeArrowheads="1"/>
          </p:cNvSpPr>
          <p:nvPr userDrawn="1"/>
        </p:nvSpPr>
        <p:spPr bwMode="auto">
          <a:xfrm>
            <a:off x="250825" y="6743700"/>
            <a:ext cx="8642350" cy="114300"/>
          </a:xfrm>
          <a:prstGeom prst="rect">
            <a:avLst/>
          </a:prstGeom>
          <a:solidFill>
            <a:srgbClr val="993399"/>
          </a:solidFill>
          <a:ln w="9525">
            <a:noFill/>
            <a:miter lim="800000"/>
            <a:headEnd/>
            <a:tailEnd/>
          </a:ln>
          <a:effectLst/>
        </p:spPr>
        <p:txBody>
          <a:bodyPr wrap="none" anchor="ctr"/>
          <a:lstStyle/>
          <a:p>
            <a:pPr eaLnBrk="0" hangingPunct="0">
              <a:defRPr/>
            </a:pPr>
            <a:endParaRPr lang="nl-BE" dirty="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4153"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F8941F"/>
          </a:solidFill>
          <a:latin typeface="Arial" pitchFamily="34" charset="0"/>
          <a:ea typeface="ＭＳ Ｐゴシック" pitchFamily="-64" charset="-128"/>
          <a:cs typeface="ＭＳ Ｐゴシック"/>
        </a:defRPr>
      </a:lvl1pPr>
      <a:lvl2pPr algn="r" rtl="0" eaLnBrk="0" fontAlgn="base" hangingPunct="0">
        <a:spcBef>
          <a:spcPct val="0"/>
        </a:spcBef>
        <a:spcAft>
          <a:spcPct val="0"/>
        </a:spcAft>
        <a:defRPr sz="2400">
          <a:solidFill>
            <a:srgbClr val="F8941F"/>
          </a:solidFill>
          <a:latin typeface="Arial" charset="0"/>
          <a:ea typeface="ＭＳ Ｐゴシック" pitchFamily="-64" charset="-128"/>
          <a:cs typeface="ＭＳ Ｐゴシック"/>
        </a:defRPr>
      </a:lvl2pPr>
      <a:lvl3pPr algn="r" rtl="0" eaLnBrk="0" fontAlgn="base" hangingPunct="0">
        <a:spcBef>
          <a:spcPct val="0"/>
        </a:spcBef>
        <a:spcAft>
          <a:spcPct val="0"/>
        </a:spcAft>
        <a:defRPr sz="2400">
          <a:solidFill>
            <a:srgbClr val="F8941F"/>
          </a:solidFill>
          <a:latin typeface="Arial" charset="0"/>
          <a:ea typeface="ＭＳ Ｐゴシック" pitchFamily="-64" charset="-128"/>
          <a:cs typeface="ＭＳ Ｐゴシック"/>
        </a:defRPr>
      </a:lvl3pPr>
      <a:lvl4pPr algn="r" rtl="0" eaLnBrk="0" fontAlgn="base" hangingPunct="0">
        <a:spcBef>
          <a:spcPct val="0"/>
        </a:spcBef>
        <a:spcAft>
          <a:spcPct val="0"/>
        </a:spcAft>
        <a:defRPr sz="2400">
          <a:solidFill>
            <a:srgbClr val="F8941F"/>
          </a:solidFill>
          <a:latin typeface="Arial" charset="0"/>
          <a:ea typeface="ＭＳ Ｐゴシック" pitchFamily="-64" charset="-128"/>
          <a:cs typeface="ＭＳ Ｐゴシック"/>
        </a:defRPr>
      </a:lvl4pPr>
      <a:lvl5pPr algn="r" rtl="0" eaLnBrk="0" fontAlgn="base" hangingPunct="0">
        <a:spcBef>
          <a:spcPct val="0"/>
        </a:spcBef>
        <a:spcAft>
          <a:spcPct val="0"/>
        </a:spcAft>
        <a:defRPr sz="2400">
          <a:solidFill>
            <a:srgbClr val="F8941F"/>
          </a:solidFill>
          <a:latin typeface="Arial" charset="0"/>
          <a:ea typeface="ＭＳ Ｐゴシック" pitchFamily="-64"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pitchFamily="-1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6" charset="-128"/>
        </a:defRPr>
      </a:lvl9pPr>
    </p:titleStyle>
    <p:bodyStyle>
      <a:lvl1pPr marL="144463" indent="-144463" algn="l" rtl="0" eaLnBrk="0" fontAlgn="base" hangingPunct="0">
        <a:spcBef>
          <a:spcPct val="40000"/>
        </a:spcBef>
        <a:spcAft>
          <a:spcPct val="0"/>
        </a:spcAft>
        <a:buClr>
          <a:srgbClr val="F8941F"/>
        </a:buClr>
        <a:buChar char="•"/>
        <a:defRPr sz="2000">
          <a:solidFill>
            <a:srgbClr val="0058A7"/>
          </a:solidFill>
          <a:latin typeface="Arial" pitchFamily="34" charset="0"/>
          <a:ea typeface="ＭＳ Ｐゴシック" pitchFamily="-64" charset="-128"/>
          <a:cs typeface="ＭＳ Ｐゴシック"/>
        </a:defRPr>
      </a:lvl1pPr>
      <a:lvl2pPr marL="304800" indent="-158750" algn="l" rtl="0" eaLnBrk="0" fontAlgn="base" hangingPunct="0">
        <a:spcBef>
          <a:spcPct val="15000"/>
        </a:spcBef>
        <a:spcAft>
          <a:spcPct val="0"/>
        </a:spcAft>
        <a:buClr>
          <a:srgbClr val="7DC243"/>
        </a:buClr>
        <a:buChar char="•"/>
        <a:defRPr>
          <a:solidFill>
            <a:srgbClr val="6893CC"/>
          </a:solidFill>
          <a:latin typeface="Arial" pitchFamily="34" charset="0"/>
          <a:ea typeface="ＭＳ Ｐゴシック" pitchFamily="-64" charset="-128"/>
          <a:cs typeface="ＭＳ Ｐゴシック"/>
        </a:defRPr>
      </a:lvl2pPr>
      <a:lvl3pPr marL="479425" indent="-173038" algn="l" rtl="0" eaLnBrk="0" fontAlgn="base" hangingPunct="0">
        <a:spcBef>
          <a:spcPct val="10000"/>
        </a:spcBef>
        <a:spcAft>
          <a:spcPct val="0"/>
        </a:spcAft>
        <a:buClr>
          <a:srgbClr val="7DC243"/>
        </a:buClr>
        <a:buChar char="•"/>
        <a:defRPr sz="1600">
          <a:solidFill>
            <a:srgbClr val="0058A7"/>
          </a:solidFill>
          <a:latin typeface="Arial" pitchFamily="34" charset="0"/>
          <a:ea typeface="ＭＳ Ｐゴシック" pitchFamily="-64" charset="-128"/>
          <a:cs typeface="ＭＳ Ｐゴシック"/>
        </a:defRPr>
      </a:lvl3pPr>
      <a:lvl4pPr marL="655638" indent="-174625" algn="l" rtl="0" eaLnBrk="0" fontAlgn="base" hangingPunct="0">
        <a:spcBef>
          <a:spcPct val="0"/>
        </a:spcBef>
        <a:spcAft>
          <a:spcPct val="0"/>
        </a:spcAft>
        <a:buClr>
          <a:srgbClr val="7DC243"/>
        </a:buClr>
        <a:buChar char="•"/>
        <a:defRPr sz="1400">
          <a:solidFill>
            <a:srgbClr val="0058A7"/>
          </a:solidFill>
          <a:latin typeface="Arial" pitchFamily="34" charset="0"/>
          <a:ea typeface="ＭＳ Ｐゴシック" pitchFamily="-64" charset="-128"/>
          <a:cs typeface="ＭＳ Ｐゴシック"/>
        </a:defRPr>
      </a:lvl4pPr>
      <a:lvl5pPr marL="860425" indent="-203200" algn="l" rtl="0" eaLnBrk="0" fontAlgn="base" hangingPunct="0">
        <a:spcBef>
          <a:spcPct val="0"/>
        </a:spcBef>
        <a:spcAft>
          <a:spcPct val="0"/>
        </a:spcAft>
        <a:buClr>
          <a:srgbClr val="7DC243"/>
        </a:buClr>
        <a:buChar char="•"/>
        <a:defRPr sz="1400">
          <a:solidFill>
            <a:srgbClr val="0058A7"/>
          </a:solidFill>
          <a:latin typeface="Arial" pitchFamily="34" charset="0"/>
          <a:ea typeface="ＭＳ Ｐゴシック" pitchFamily="-64"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commons/c/c6/Toile_d'araign%C3%A9e_1507.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50825" y="620713"/>
            <a:ext cx="8677275" cy="571500"/>
          </a:xfrm>
        </p:spPr>
        <p:txBody>
          <a:bodyPr/>
          <a:lstStyle/>
          <a:p>
            <a:r>
              <a:rPr lang="fr-BE" altLang="fr-FR" sz="2000" smtClean="0">
                <a:ea typeface="ＭＳ Ｐゴシック"/>
              </a:rPr>
              <a:t>Examen approfondi de la réforme des cotisations sociales pour indépendants</a:t>
            </a:r>
            <a:endParaRPr lang="nl-BE" altLang="fr-FR" sz="2000" smtClean="0">
              <a:ea typeface="ＭＳ Ｐゴシック"/>
            </a:endParaRPr>
          </a:p>
        </p:txBody>
      </p:sp>
      <p:sp>
        <p:nvSpPr>
          <p:cNvPr id="3075" name="Subtitle 2"/>
          <p:cNvSpPr>
            <a:spLocks noGrp="1"/>
          </p:cNvSpPr>
          <p:nvPr>
            <p:ph type="subTitle" idx="1"/>
          </p:nvPr>
        </p:nvSpPr>
        <p:spPr/>
        <p:txBody>
          <a:bodyPr/>
          <a:lstStyle/>
          <a:p>
            <a:endParaRPr lang="nl-BE" altLang="fr-FR" smtClean="0">
              <a:ea typeface="ＭＳ Ｐゴシック"/>
            </a:endParaRPr>
          </a:p>
        </p:txBody>
      </p:sp>
      <p:sp>
        <p:nvSpPr>
          <p:cNvPr id="3076" name="Slide Number Placeholder 3"/>
          <p:cNvSpPr>
            <a:spLocks noGrp="1"/>
          </p:cNvSpPr>
          <p:nvPr>
            <p:ph type="sldNum" sz="quarter" idx="10"/>
          </p:nvPr>
        </p:nvSpPr>
        <p:spPr>
          <a:noFill/>
        </p:spPr>
        <p:txBody>
          <a:bodyPr/>
          <a:lstStyle/>
          <a:p>
            <a:r>
              <a:rPr lang="en-US" altLang="fr-FR" smtClean="0">
                <a:ea typeface="ＭＳ Ｐゴシック"/>
                <a:cs typeface="ＭＳ Ｐゴシック"/>
              </a:rPr>
              <a:t>1</a:t>
            </a:r>
          </a:p>
        </p:txBody>
      </p:sp>
      <p:pic>
        <p:nvPicPr>
          <p:cNvPr id="3077" name="Picture 4" descr="File:Toile d'araignée 1507.jpg">
            <a:hlinkClick r:id="rId3"/>
          </p:cNvPr>
          <p:cNvPicPr>
            <a:picLocks noChangeAspect="1" noChangeArrowheads="1"/>
          </p:cNvPicPr>
          <p:nvPr/>
        </p:nvPicPr>
        <p:blipFill>
          <a:blip r:embed="rId4" cstate="print"/>
          <a:srcRect/>
          <a:stretch>
            <a:fillRect/>
          </a:stretch>
        </p:blipFill>
        <p:spPr bwMode="auto">
          <a:xfrm>
            <a:off x="0" y="1412875"/>
            <a:ext cx="9144000" cy="5445125"/>
          </a:xfrm>
          <a:prstGeom prst="rect">
            <a:avLst/>
          </a:prstGeom>
          <a:noFill/>
          <a:ln w="9525">
            <a:noFill/>
            <a:miter lim="800000"/>
            <a:headEnd/>
            <a:tailEnd/>
          </a:ln>
        </p:spPr>
      </p:pic>
      <p:sp>
        <p:nvSpPr>
          <p:cNvPr id="6" name="ZoneTexte 5"/>
          <p:cNvSpPr txBox="1"/>
          <p:nvPr/>
        </p:nvSpPr>
        <p:spPr>
          <a:xfrm>
            <a:off x="179512" y="5229200"/>
            <a:ext cx="4176464" cy="1077218"/>
          </a:xfrm>
          <a:prstGeom prst="rect">
            <a:avLst/>
          </a:prstGeom>
          <a:solidFill>
            <a:schemeClr val="accent1"/>
          </a:solidFill>
        </p:spPr>
        <p:txBody>
          <a:bodyPr wrap="square" rtlCol="0">
            <a:spAutoFit/>
          </a:bodyPr>
          <a:lstStyle/>
          <a:p>
            <a:r>
              <a:rPr lang="nl-BE" sz="1600" b="1" dirty="0" smtClean="0">
                <a:latin typeface="Calibri" pitchFamily="34" charset="0"/>
              </a:rPr>
              <a:t>Olivier </a:t>
            </a:r>
            <a:r>
              <a:rPr lang="nl-BE" sz="1600" b="1" dirty="0" err="1" smtClean="0">
                <a:latin typeface="Calibri" pitchFamily="34" charset="0"/>
              </a:rPr>
              <a:t>Marchal</a:t>
            </a:r>
            <a:endParaRPr lang="nl-BE" sz="1600" b="1" dirty="0" smtClean="0">
              <a:latin typeface="Calibri" pitchFamily="34" charset="0"/>
            </a:endParaRPr>
          </a:p>
          <a:p>
            <a:r>
              <a:rPr lang="nl-BE" sz="1600" b="1" dirty="0" err="1" smtClean="0">
                <a:latin typeface="Calibri" pitchFamily="34" charset="0"/>
              </a:rPr>
              <a:t>Securex</a:t>
            </a:r>
            <a:r>
              <a:rPr lang="nl-BE" sz="1600" b="1" dirty="0" smtClean="0">
                <a:latin typeface="Calibri" pitchFamily="34" charset="0"/>
              </a:rPr>
              <a:t> </a:t>
            </a:r>
            <a:r>
              <a:rPr lang="nl-BE" sz="1600" b="1" dirty="0" err="1" smtClean="0">
                <a:latin typeface="Calibri" pitchFamily="34" charset="0"/>
              </a:rPr>
              <a:t>Namur</a:t>
            </a:r>
            <a:endParaRPr lang="nl-BE" sz="1600" b="1" dirty="0" smtClean="0">
              <a:latin typeface="Calibri" pitchFamily="34" charset="0"/>
            </a:endParaRPr>
          </a:p>
          <a:p>
            <a:r>
              <a:rPr lang="nl-BE" sz="1600" b="1" dirty="0" err="1" smtClean="0">
                <a:latin typeface="Calibri" pitchFamily="34" charset="0"/>
              </a:rPr>
              <a:t>Av</a:t>
            </a:r>
            <a:r>
              <a:rPr lang="nl-BE" sz="1600" b="1" dirty="0" smtClean="0">
                <a:latin typeface="Calibri" pitchFamily="34" charset="0"/>
              </a:rPr>
              <a:t> </a:t>
            </a:r>
            <a:r>
              <a:rPr lang="nl-BE" sz="1600" b="1" dirty="0" err="1" smtClean="0">
                <a:latin typeface="Calibri" pitchFamily="34" charset="0"/>
              </a:rPr>
              <a:t>Prince</a:t>
            </a:r>
            <a:r>
              <a:rPr lang="nl-BE" sz="1600" b="1" dirty="0" smtClean="0">
                <a:latin typeface="Calibri" pitchFamily="34" charset="0"/>
              </a:rPr>
              <a:t> de </a:t>
            </a:r>
            <a:r>
              <a:rPr lang="nl-BE" sz="1600" b="1" dirty="0" err="1" smtClean="0">
                <a:latin typeface="Calibri" pitchFamily="34" charset="0"/>
              </a:rPr>
              <a:t>Liège</a:t>
            </a:r>
            <a:r>
              <a:rPr lang="nl-BE" sz="1600" b="1" dirty="0" smtClean="0">
                <a:latin typeface="Calibri" pitchFamily="34" charset="0"/>
              </a:rPr>
              <a:t> 95 – 5100 Jambes</a:t>
            </a:r>
          </a:p>
          <a:p>
            <a:r>
              <a:rPr lang="nl-BE" sz="1600" b="1" dirty="0" err="1" smtClean="0">
                <a:latin typeface="Calibri" pitchFamily="34" charset="0"/>
              </a:rPr>
              <a:t>Tél</a:t>
            </a:r>
            <a:r>
              <a:rPr lang="nl-BE" sz="1600" b="1" dirty="0" smtClean="0">
                <a:latin typeface="Calibri" pitchFamily="34" charset="0"/>
              </a:rPr>
              <a:t>. 081/32 31 06 – Fax. 081/32 31 03</a:t>
            </a:r>
            <a:endParaRPr lang="fr-BE" sz="16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3315" name="Content Placeholder 2"/>
          <p:cNvSpPr>
            <a:spLocks noGrp="1"/>
          </p:cNvSpPr>
          <p:nvPr>
            <p:ph idx="1"/>
          </p:nvPr>
        </p:nvSpPr>
        <p:spPr/>
        <p:txBody>
          <a:bodyPr/>
          <a:lstStyle/>
          <a:p>
            <a:pPr>
              <a:buFontTx/>
              <a:buNone/>
            </a:pPr>
            <a:r>
              <a:rPr lang="fr-BE" altLang="fr-FR" b="1" smtClean="0">
                <a:solidFill>
                  <a:srgbClr val="F8941F"/>
                </a:solidFill>
                <a:ea typeface="ＭＳ Ｐゴシック"/>
              </a:rPr>
              <a:t>Ne sont PAS considérés comme des trimestres d'assujettissement :</a:t>
            </a:r>
            <a:endParaRPr lang="fr-BE" altLang="fr-FR" smtClean="0">
              <a:solidFill>
                <a:srgbClr val="F8941F"/>
              </a:solidFill>
              <a:ea typeface="ＭＳ Ｐゴシック"/>
            </a:endParaRPr>
          </a:p>
          <a:p>
            <a:r>
              <a:rPr lang="fr-BE" altLang="fr-FR" smtClean="0">
                <a:ea typeface="ＭＳ Ｐゴシック"/>
              </a:rPr>
              <a:t>Les trimestres d'assimilation maladie sans activité </a:t>
            </a:r>
            <a:endParaRPr lang="fr-BE" altLang="fr-FR" smtClean="0">
              <a:solidFill>
                <a:srgbClr val="F8941F"/>
              </a:solidFill>
              <a:ea typeface="ＭＳ Ｐゴシック"/>
            </a:endParaRPr>
          </a:p>
          <a:p>
            <a:endParaRPr lang="nl-BE" altLang="fr-FR" smtClean="0">
              <a:solidFill>
                <a:srgbClr val="F8941F"/>
              </a:solidFill>
              <a:ea typeface="ＭＳ Ｐゴシック"/>
            </a:endParaRPr>
          </a:p>
          <a:p>
            <a:pPr>
              <a:buFontTx/>
              <a:buNone/>
            </a:pPr>
            <a:r>
              <a:rPr lang="fr-BE" altLang="fr-FR" b="1" smtClean="0">
                <a:solidFill>
                  <a:srgbClr val="F8941F"/>
                </a:solidFill>
                <a:ea typeface="ＭＳ Ｐゴシック"/>
              </a:rPr>
              <a:t>Sont EFFECTIVEMENT considérés comme des trimestres d'assujettissement :</a:t>
            </a:r>
            <a:endParaRPr lang="fr-BE" altLang="fr-FR" smtClean="0">
              <a:solidFill>
                <a:srgbClr val="F8941F"/>
              </a:solidFill>
              <a:ea typeface="ＭＳ Ｐゴシック"/>
            </a:endParaRPr>
          </a:p>
          <a:p>
            <a:r>
              <a:rPr lang="fr-BE" altLang="fr-FR" smtClean="0">
                <a:ea typeface="ＭＳ Ｐゴシック"/>
              </a:rPr>
              <a:t>Les trimestres d'assimilation maladie avec activité </a:t>
            </a:r>
          </a:p>
          <a:p>
            <a:r>
              <a:rPr lang="fr-BE" altLang="fr-FR" smtClean="0">
                <a:ea typeface="ＭＳ Ｐゴシック"/>
              </a:rPr>
              <a:t>Le trimestre de cessation de l'activité et de prise de la pension</a:t>
            </a:r>
          </a:p>
          <a:p>
            <a:r>
              <a:rPr lang="nl-BE" altLang="fr-FR" smtClean="0">
                <a:ea typeface="ＭＳ Ｐゴシック"/>
              </a:rPr>
              <a:t>Le trimestre du décès</a:t>
            </a:r>
          </a:p>
          <a:p>
            <a:r>
              <a:rPr lang="nl-BE" altLang="fr-FR" smtClean="0">
                <a:ea typeface="ＭＳ Ｐゴシック"/>
              </a:rPr>
              <a:t>Les trimestres d'assurance continuée</a:t>
            </a:r>
          </a:p>
          <a:p>
            <a:r>
              <a:rPr lang="nl-BE" altLang="fr-FR" smtClean="0">
                <a:ea typeface="ＭＳ Ｐゴシック"/>
              </a:rPr>
              <a:t>Les trimestres d'assurance faillite</a:t>
            </a:r>
            <a:endParaRPr lang="nl-BE" altLang="fr-FR" smtClean="0">
              <a:solidFill>
                <a:srgbClr val="F8941F"/>
              </a:solidFill>
              <a:ea typeface="ＭＳ Ｐゴシック"/>
            </a:endParaRPr>
          </a:p>
          <a:p>
            <a:endParaRPr lang="nl-BE" altLang="fr-FR" smtClean="0">
              <a:solidFill>
                <a:srgbClr val="F8941F"/>
              </a:solidFill>
              <a:ea typeface="ＭＳ Ｐゴシック"/>
            </a:endParaRPr>
          </a:p>
        </p:txBody>
      </p:sp>
      <p:sp>
        <p:nvSpPr>
          <p:cNvPr id="13316" name="Slide Number Placeholder 3"/>
          <p:cNvSpPr>
            <a:spLocks noGrp="1"/>
          </p:cNvSpPr>
          <p:nvPr>
            <p:ph type="sldNum" sz="quarter" idx="10"/>
          </p:nvPr>
        </p:nvSpPr>
        <p:spPr>
          <a:noFill/>
        </p:spPr>
        <p:txBody>
          <a:bodyPr/>
          <a:lstStyle/>
          <a:p>
            <a:fld id="{84C4F06A-4B47-41C2-AF3C-14F44BD4F0E0}" type="slidenum">
              <a:rPr lang="en-US" altLang="fr-FR" smtClean="0">
                <a:ea typeface="ＭＳ Ｐゴシック"/>
                <a:cs typeface="ＭＳ Ｐゴシック"/>
              </a:rPr>
              <a:pPr/>
              <a:t>10</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4339" name="Content Placeholder 2"/>
          <p:cNvSpPr>
            <a:spLocks noGrp="1"/>
          </p:cNvSpPr>
          <p:nvPr>
            <p:ph idx="1"/>
          </p:nvPr>
        </p:nvSpPr>
        <p:spPr>
          <a:xfrm>
            <a:off x="250825" y="1268413"/>
            <a:ext cx="8642350" cy="3600747"/>
          </a:xfrm>
        </p:spPr>
        <p:txBody>
          <a:bodyPr/>
          <a:lstStyle/>
          <a:p>
            <a:pPr>
              <a:buFontTx/>
              <a:buNone/>
            </a:pPr>
            <a:r>
              <a:rPr lang="nl-BE" altLang="fr-FR" b="1" dirty="0" err="1" smtClean="0">
                <a:solidFill>
                  <a:srgbClr val="FFC000"/>
                </a:solidFill>
                <a:ea typeface="ＭＳ Ｐゴシック"/>
              </a:rPr>
              <a:t>Exercice</a:t>
            </a:r>
            <a:r>
              <a:rPr lang="nl-BE" altLang="fr-FR" b="1" dirty="0" smtClean="0">
                <a:solidFill>
                  <a:srgbClr val="FFC000"/>
                </a:solidFill>
                <a:ea typeface="ＭＳ Ｐゴシック"/>
              </a:rPr>
              <a:t> </a:t>
            </a:r>
            <a:r>
              <a:rPr lang="nl-BE" altLang="fr-FR" b="1" dirty="0" err="1" smtClean="0">
                <a:solidFill>
                  <a:srgbClr val="FFC000"/>
                </a:solidFill>
                <a:ea typeface="ＭＳ Ｐゴシック"/>
              </a:rPr>
              <a:t>pratique</a:t>
            </a:r>
            <a:r>
              <a:rPr lang="nl-BE" altLang="fr-FR" b="1" dirty="0" smtClean="0">
                <a:solidFill>
                  <a:srgbClr val="FFC000"/>
                </a:solidFill>
                <a:ea typeface="ＭＳ Ｐゴシック"/>
              </a:rPr>
              <a:t> </a:t>
            </a:r>
            <a:endParaRPr lang="nl-BE" altLang="fr-FR" dirty="0" smtClean="0">
              <a:solidFill>
                <a:srgbClr val="FFC000"/>
              </a:solidFill>
              <a:ea typeface="ＭＳ Ｐゴシック"/>
            </a:endParaRPr>
          </a:p>
          <a:p>
            <a:r>
              <a:rPr lang="fr-BE" altLang="fr-FR" dirty="0" smtClean="0">
                <a:ea typeface="ＭＳ Ｐゴシック"/>
              </a:rPr>
              <a:t>L'indépendant débute son activité indépendante le 01/07/2013</a:t>
            </a:r>
          </a:p>
          <a:p>
            <a:r>
              <a:rPr lang="fr-BE" altLang="fr-FR" dirty="0" smtClean="0">
                <a:ea typeface="ＭＳ Ｐゴシック"/>
              </a:rPr>
              <a:t>L'indépendant bénéficie de l'assimilation pour cause de maladie du 01/10/2015 au 31/12/2016 inclus</a:t>
            </a:r>
          </a:p>
          <a:p>
            <a:r>
              <a:rPr lang="fr-BE" altLang="fr-FR" dirty="0" smtClean="0">
                <a:ea typeface="ＭＳ Ｐゴシック"/>
              </a:rPr>
              <a:t>Le revenu définitif de 2015 est de 30 000 euros</a:t>
            </a:r>
            <a:endParaRPr lang="fr-BE" altLang="fr-FR" dirty="0" smtClean="0">
              <a:solidFill>
                <a:srgbClr val="FFC000"/>
              </a:solidFill>
              <a:ea typeface="ＭＳ Ｐゴシック"/>
            </a:endParaRPr>
          </a:p>
          <a:p>
            <a:pPr>
              <a:buFontTx/>
              <a:buNone/>
            </a:pPr>
            <a:endParaRPr lang="nl-BE" altLang="fr-FR" b="1" dirty="0" smtClean="0">
              <a:ea typeface="ＭＳ Ｐゴシック"/>
            </a:endParaRPr>
          </a:p>
          <a:p>
            <a:pPr>
              <a:buFontTx/>
              <a:buNone/>
            </a:pPr>
            <a:r>
              <a:rPr lang="nl-BE" altLang="fr-FR" b="1" dirty="0" err="1" smtClean="0">
                <a:solidFill>
                  <a:srgbClr val="FFC000"/>
                </a:solidFill>
                <a:ea typeface="ＭＳ Ｐゴシック"/>
              </a:rPr>
              <a:t>Question</a:t>
            </a:r>
            <a:r>
              <a:rPr lang="nl-BE" altLang="fr-FR" b="1" dirty="0" smtClean="0">
                <a:solidFill>
                  <a:srgbClr val="FFC000"/>
                </a:solidFill>
                <a:ea typeface="ＭＳ Ｐゴシック"/>
              </a:rPr>
              <a:t>:</a:t>
            </a:r>
            <a:r>
              <a:rPr lang="fr-BE" altLang="fr-FR" dirty="0" smtClean="0">
                <a:solidFill>
                  <a:srgbClr val="FFC000"/>
                </a:solidFill>
                <a:ea typeface="ＭＳ Ｐゴシック"/>
              </a:rPr>
              <a:t> </a:t>
            </a:r>
            <a:r>
              <a:rPr lang="fr-BE" altLang="fr-FR" dirty="0" smtClean="0">
                <a:ea typeface="ＭＳ Ｐゴシック"/>
              </a:rPr>
              <a:t>sur quel revenu les cotisations sociales de 2015/01 -&gt; 2015/03 seront-elles calculées ? </a:t>
            </a:r>
          </a:p>
          <a:p>
            <a:pPr>
              <a:buFontTx/>
              <a:buNone/>
            </a:pPr>
            <a:endParaRPr lang="fr-BE" altLang="fr-FR" dirty="0" smtClean="0">
              <a:ea typeface="ＭＳ Ｐゴシック"/>
            </a:endParaRPr>
          </a:p>
          <a:p>
            <a:r>
              <a:rPr lang="nl-BE" b="1" dirty="0" err="1" smtClean="0">
                <a:solidFill>
                  <a:srgbClr val="FFC000"/>
                </a:solidFill>
                <a:ea typeface="ＭＳ Ｐゴシック"/>
              </a:rPr>
              <a:t>Réponse</a:t>
            </a:r>
            <a:r>
              <a:rPr lang="nl-BE" b="1" dirty="0" smtClean="0">
                <a:solidFill>
                  <a:srgbClr val="FFC000"/>
                </a:solidFill>
                <a:ea typeface="ＭＳ Ｐゴシック"/>
              </a:rPr>
              <a:t>:</a:t>
            </a:r>
            <a:r>
              <a:rPr lang="nl-BE" dirty="0" smtClean="0">
                <a:ea typeface="ＭＳ Ｐゴシック"/>
              </a:rPr>
              <a:t> 40.000 €</a:t>
            </a:r>
            <a:br>
              <a:rPr lang="nl-BE" dirty="0" smtClean="0">
                <a:ea typeface="ＭＳ Ｐゴシック"/>
              </a:rPr>
            </a:br>
            <a:r>
              <a:rPr lang="nl-BE" dirty="0" smtClean="0">
                <a:ea typeface="ＭＳ Ｐゴシック"/>
              </a:rPr>
              <a:t/>
            </a:r>
            <a:br>
              <a:rPr lang="nl-BE" dirty="0" smtClean="0">
                <a:ea typeface="ＭＳ Ｐゴシック"/>
              </a:rPr>
            </a:br>
            <a:r>
              <a:rPr lang="nl-BE" dirty="0" smtClean="0">
                <a:ea typeface="ＭＳ Ｐゴシック"/>
              </a:rPr>
              <a:t>Et en 2016 : </a:t>
            </a:r>
            <a:r>
              <a:rPr lang="nl-BE" dirty="0" err="1" smtClean="0">
                <a:ea typeface="ＭＳ Ｐゴシック"/>
              </a:rPr>
              <a:t>aucune</a:t>
            </a:r>
            <a:r>
              <a:rPr lang="nl-BE" dirty="0" smtClean="0">
                <a:ea typeface="ＭＳ Ｐゴシック"/>
              </a:rPr>
              <a:t> </a:t>
            </a:r>
            <a:r>
              <a:rPr lang="nl-BE" dirty="0" err="1" smtClean="0">
                <a:ea typeface="ＭＳ Ｐゴシック"/>
              </a:rPr>
              <a:t>cotisation</a:t>
            </a:r>
            <a:r>
              <a:rPr lang="nl-BE" dirty="0" smtClean="0">
                <a:ea typeface="ＭＳ Ｐゴシック"/>
              </a:rPr>
              <a:t> sociale à </a:t>
            </a:r>
            <a:r>
              <a:rPr lang="nl-BE" dirty="0" err="1" smtClean="0">
                <a:ea typeface="ＭＳ Ｐゴシック"/>
              </a:rPr>
              <a:t>payer</a:t>
            </a:r>
            <a:r>
              <a:rPr lang="nl-BE" dirty="0" smtClean="0">
                <a:ea typeface="ＭＳ Ｐゴシック"/>
              </a:rPr>
              <a:t> !</a:t>
            </a:r>
          </a:p>
          <a:p>
            <a:endParaRPr lang="nl-BE" altLang="fr-FR" dirty="0" smtClean="0">
              <a:solidFill>
                <a:srgbClr val="FFC000"/>
              </a:solidFill>
              <a:ea typeface="ＭＳ Ｐゴシック"/>
            </a:endParaRPr>
          </a:p>
        </p:txBody>
      </p:sp>
      <p:sp>
        <p:nvSpPr>
          <p:cNvPr id="14340" name="Slide Number Placeholder 3"/>
          <p:cNvSpPr>
            <a:spLocks noGrp="1"/>
          </p:cNvSpPr>
          <p:nvPr>
            <p:ph type="sldNum" sz="quarter" idx="10"/>
          </p:nvPr>
        </p:nvSpPr>
        <p:spPr>
          <a:noFill/>
        </p:spPr>
        <p:txBody>
          <a:bodyPr/>
          <a:lstStyle/>
          <a:p>
            <a:fld id="{D84C2959-C893-499D-A942-4EA0DBB1EE76}" type="slidenum">
              <a:rPr lang="en-US" altLang="fr-FR" smtClean="0">
                <a:ea typeface="ＭＳ Ｐゴシック"/>
                <a:cs typeface="ＭＳ Ｐゴシック"/>
              </a:rPr>
              <a:pPr/>
              <a:t>11</a:t>
            </a:fld>
            <a:endParaRPr lang="en-US" altLang="fr-FR"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7" end="7"/>
                                            </p:txEl>
                                          </p:spTgt>
                                        </p:tgtEl>
                                        <p:attrNameLst>
                                          <p:attrName>style.visibility</p:attrName>
                                        </p:attrNameLst>
                                      </p:cBhvr>
                                      <p:to>
                                        <p:strVal val="visible"/>
                                      </p:to>
                                    </p:set>
                                    <p:animEffect transition="in" filter="box(in)">
                                      <p:cBhvr>
                                        <p:cTn id="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5363" name="Content Placeholder 2"/>
          <p:cNvSpPr>
            <a:spLocks noGrp="1"/>
          </p:cNvSpPr>
          <p:nvPr>
            <p:ph idx="1"/>
          </p:nvPr>
        </p:nvSpPr>
        <p:spPr/>
        <p:txBody>
          <a:bodyPr/>
          <a:lstStyle/>
          <a:p>
            <a:pPr>
              <a:buFontTx/>
              <a:buNone/>
              <a:defRPr/>
            </a:pPr>
            <a:r>
              <a:rPr lang="fr-FR" altLang="fr-FR" b="1" dirty="0" smtClean="0">
                <a:solidFill>
                  <a:srgbClr val="F8941F"/>
                </a:solidFill>
                <a:latin typeface="Arial" charset="0"/>
                <a:ea typeface="ＭＳ Ｐゴシック" pitchFamily="34" charset="-128"/>
                <a:cs typeface="+mn-cs"/>
              </a:rPr>
              <a:t>EN DEHORS DU DÉBUT D’ACTIVITÉ</a:t>
            </a:r>
            <a:endParaRPr lang="fr-FR" altLang="fr-FR" dirty="0" smtClean="0">
              <a:solidFill>
                <a:srgbClr val="F8941F"/>
              </a:solidFill>
              <a:latin typeface="Arial" charset="0"/>
              <a:ea typeface="ＭＳ Ｐゴシック" pitchFamily="34" charset="-128"/>
              <a:cs typeface="+mn-cs"/>
            </a:endParaRPr>
          </a:p>
          <a:p>
            <a:pPr>
              <a:buFontTx/>
              <a:buNone/>
              <a:defRPr/>
            </a:pPr>
            <a:r>
              <a:rPr lang="fr-FR" altLang="fr-FR" dirty="0" smtClean="0">
                <a:latin typeface="Arial" charset="0"/>
                <a:ea typeface="ＭＳ Ｐゴシック" pitchFamily="34" charset="-128"/>
                <a:cs typeface="+mn-cs"/>
              </a:rPr>
              <a:t>Calcul des cotisations provisoires sur base des revenus professionnels indexés de N-3 (connus au 31/12/N-1)</a:t>
            </a:r>
            <a:endParaRPr lang="fr-FR" altLang="fr-FR" dirty="0" smtClean="0">
              <a:solidFill>
                <a:schemeClr val="accent1">
                  <a:lumMod val="75000"/>
                </a:schemeClr>
              </a:solidFill>
              <a:latin typeface="Arial" charset="0"/>
              <a:ea typeface="ＭＳ Ｐゴシック" pitchFamily="34" charset="-128"/>
              <a:cs typeface="+mn-cs"/>
            </a:endParaRPr>
          </a:p>
          <a:p>
            <a:pPr>
              <a:buFontTx/>
              <a:buNone/>
              <a:defRPr/>
            </a:pPr>
            <a:r>
              <a:rPr lang="fr-FR" altLang="fr-FR" dirty="0" smtClean="0">
                <a:latin typeface="Arial" charset="0"/>
                <a:ea typeface="ＭＳ Ｐゴシック" pitchFamily="34" charset="-128"/>
                <a:cs typeface="+mn-cs"/>
              </a:rPr>
              <a:t>==&gt; une modification de ces revenus professionnels dans le courant de l’année de cotisation ne peut plus avoir d’influence sur le calcul.</a:t>
            </a:r>
            <a:endParaRPr lang="fr-FR" altLang="fr-FR" strike="sngStrike" dirty="0" smtClean="0">
              <a:solidFill>
                <a:srgbClr val="FF0000"/>
              </a:solidFill>
              <a:latin typeface="Arial" charset="0"/>
              <a:ea typeface="ＭＳ Ｐゴシック" pitchFamily="34" charset="-128"/>
              <a:cs typeface="+mn-cs"/>
            </a:endParaRPr>
          </a:p>
          <a:p>
            <a:pPr lvl="1">
              <a:defRPr/>
            </a:pPr>
            <a:r>
              <a:rPr lang="fr-FR" altLang="fr-FR" sz="1600" dirty="0" smtClean="0">
                <a:latin typeface="Arial" charset="0"/>
                <a:ea typeface="ＭＳ Ｐゴシック" pitchFamily="34" charset="-128"/>
              </a:rPr>
              <a:t>Communication tardive</a:t>
            </a:r>
          </a:p>
          <a:p>
            <a:pPr lvl="1">
              <a:defRPr/>
            </a:pPr>
            <a:r>
              <a:rPr lang="fr-FR" altLang="fr-FR" sz="1600" dirty="0" smtClean="0">
                <a:latin typeface="Arial" charset="0"/>
                <a:ea typeface="ＭＳ Ｐゴシック" pitchFamily="34" charset="-128"/>
              </a:rPr>
              <a:t>Réclamation fiscale</a:t>
            </a:r>
            <a:endParaRPr lang="fr-FR" altLang="fr-FR" dirty="0" smtClean="0">
              <a:solidFill>
                <a:srgbClr val="F8941F"/>
              </a:solidFill>
              <a:latin typeface="Arial" charset="0"/>
              <a:ea typeface="ＭＳ Ｐゴシック" pitchFamily="34" charset="-128"/>
            </a:endParaRPr>
          </a:p>
          <a:p>
            <a:pPr lvl="1">
              <a:defRPr/>
            </a:pPr>
            <a:r>
              <a:rPr lang="fr-FR" altLang="fr-FR" sz="1600" dirty="0" smtClean="0">
                <a:latin typeface="Arial" charset="0"/>
                <a:ea typeface="ＭＳ Ｐゴシック" pitchFamily="34" charset="-128"/>
              </a:rPr>
              <a:t>Les revenus qui ne font pas partie de la base de calcul </a:t>
            </a:r>
            <a:br>
              <a:rPr lang="fr-FR" altLang="fr-FR" sz="1600" dirty="0" smtClean="0">
                <a:latin typeface="Arial" charset="0"/>
                <a:ea typeface="ＭＳ Ｐゴシック" pitchFamily="34" charset="-128"/>
              </a:rPr>
            </a:br>
            <a:r>
              <a:rPr lang="fr-FR" altLang="fr-FR" sz="1600" dirty="0" smtClean="0">
                <a:latin typeface="Arial" charset="0"/>
                <a:ea typeface="ＭＳ Ｐゴシック" pitchFamily="34" charset="-128"/>
                <a:sym typeface="Wingdings" pitchFamily="2" charset="2"/>
              </a:rPr>
              <a:t> les preuves doivent être transmises avant le 01/01/XXXX </a:t>
            </a:r>
            <a:br>
              <a:rPr lang="fr-FR" altLang="fr-FR" sz="1600" dirty="0" smtClean="0">
                <a:latin typeface="Arial" charset="0"/>
                <a:ea typeface="ＭＳ Ｐゴシック" pitchFamily="34" charset="-128"/>
                <a:sym typeface="Wingdings" pitchFamily="2" charset="2"/>
              </a:rPr>
            </a:br>
            <a:r>
              <a:rPr lang="fr-FR" altLang="fr-FR" sz="1600" dirty="0" smtClean="0">
                <a:latin typeface="Arial" charset="0"/>
                <a:ea typeface="ＭＳ Ｐゴシック" pitchFamily="34" charset="-128"/>
                <a:sym typeface="Wingdings" pitchFamily="2" charset="2"/>
              </a:rPr>
              <a:t> si les preuves ne sont pas mises à disposition dans les délais requis, l'indépendant pourra encore éventuellement faire adapter les cotisations par l'intermédiaire d'une demande fondée sur des éléments objectifs. </a:t>
            </a:r>
            <a:endParaRPr lang="fr-FR" altLang="fr-FR" dirty="0" smtClean="0">
              <a:solidFill>
                <a:srgbClr val="F8941F"/>
              </a:solidFill>
              <a:latin typeface="Arial" charset="0"/>
              <a:ea typeface="ＭＳ Ｐゴシック" pitchFamily="34" charset="-128"/>
              <a:sym typeface="Wingdings" pitchFamily="2" charset="2"/>
            </a:endParaRPr>
          </a:p>
          <a:p>
            <a:pPr lvl="1">
              <a:defRPr/>
            </a:pPr>
            <a:endParaRPr lang="fr-FR" altLang="fr-FR" dirty="0" smtClean="0">
              <a:solidFill>
                <a:srgbClr val="F8941F"/>
              </a:solidFill>
              <a:latin typeface="Arial" charset="0"/>
              <a:ea typeface="ＭＳ Ｐゴシック" pitchFamily="34" charset="-128"/>
              <a:sym typeface="Wingdings" pitchFamily="2" charset="2"/>
            </a:endParaRPr>
          </a:p>
          <a:p>
            <a:pPr lvl="1">
              <a:buFontTx/>
              <a:buNone/>
              <a:defRPr/>
            </a:pPr>
            <a:r>
              <a:rPr lang="fr-FR" altLang="fr-FR" sz="1600" b="1" dirty="0" smtClean="0">
                <a:latin typeface="Arial" charset="0"/>
                <a:ea typeface="ＭＳ Ｐゴシック" pitchFamily="34" charset="-128"/>
                <a:sym typeface="Wingdings" pitchFamily="2" charset="2"/>
              </a:rPr>
              <a:t>	</a:t>
            </a:r>
            <a:r>
              <a:rPr lang="fr-FR" altLang="fr-FR" sz="1600" b="1" u="sng" dirty="0" smtClean="0">
                <a:latin typeface="Arial" charset="0"/>
                <a:ea typeface="ＭＳ Ｐゴシック" pitchFamily="34" charset="-128"/>
                <a:sym typeface="Wingdings" pitchFamily="2" charset="2"/>
              </a:rPr>
              <a:t>EXCEPTION</a:t>
            </a:r>
            <a:r>
              <a:rPr lang="fr-FR" altLang="fr-FR" sz="1600" dirty="0" smtClean="0">
                <a:latin typeface="Arial" charset="0"/>
                <a:ea typeface="ＭＳ Ｐゴシック" pitchFamily="34" charset="-128"/>
                <a:sym typeface="Wingdings" pitchFamily="2" charset="2"/>
              </a:rPr>
              <a:t> : calcul des cotisations en assurance continuée et calcul des revenus spéciaux (</a:t>
            </a:r>
            <a:r>
              <a:rPr lang="fr-FR" altLang="fr-FR" sz="1600" dirty="0" smtClean="0">
                <a:latin typeface="Arial" charset="0"/>
                <a:ea typeface="ＭＳ Ｐゴシック" pitchFamily="34" charset="-128"/>
              </a:rPr>
              <a:t>jetons de présence, droits d'auteur, mandat politique…) </a:t>
            </a:r>
            <a:r>
              <a:rPr lang="fr-FR" altLang="fr-FR" sz="1600" dirty="0" smtClean="0">
                <a:latin typeface="Arial" charset="0"/>
                <a:ea typeface="ＭＳ Ｐゴシック" pitchFamily="34" charset="-128"/>
                <a:sym typeface="Wingdings" pitchFamily="2" charset="2"/>
              </a:rPr>
              <a:t/>
            </a:r>
            <a:br>
              <a:rPr lang="fr-FR" altLang="fr-FR" sz="1600" dirty="0" smtClean="0">
                <a:latin typeface="Arial" charset="0"/>
                <a:ea typeface="ＭＳ Ｐゴシック" pitchFamily="34" charset="-128"/>
                <a:sym typeface="Wingdings" pitchFamily="2" charset="2"/>
              </a:rPr>
            </a:br>
            <a:endParaRPr lang="fr-FR" altLang="fr-FR" dirty="0" smtClean="0">
              <a:latin typeface="Arial" charset="0"/>
              <a:ea typeface="ＭＳ Ｐゴシック" pitchFamily="34" charset="-128"/>
              <a:sym typeface="Wingdings" pitchFamily="2" charset="2"/>
            </a:endParaRPr>
          </a:p>
          <a:p>
            <a:pPr lvl="1">
              <a:buFontTx/>
              <a:buNone/>
              <a:defRPr/>
            </a:pPr>
            <a:endParaRPr lang="fr-FR" altLang="fr-FR" sz="1600" dirty="0" smtClean="0">
              <a:latin typeface="Arial" charset="0"/>
              <a:ea typeface="ＭＳ Ｐゴシック" pitchFamily="34" charset="-128"/>
              <a:sym typeface="Wingdings" pitchFamily="2" charset="2"/>
            </a:endParaRPr>
          </a:p>
        </p:txBody>
      </p:sp>
      <p:sp>
        <p:nvSpPr>
          <p:cNvPr id="15364" name="Slide Number Placeholder 3"/>
          <p:cNvSpPr>
            <a:spLocks noGrp="1"/>
          </p:cNvSpPr>
          <p:nvPr>
            <p:ph type="sldNum" sz="quarter" idx="10"/>
          </p:nvPr>
        </p:nvSpPr>
        <p:spPr>
          <a:noFill/>
        </p:spPr>
        <p:txBody>
          <a:bodyPr/>
          <a:lstStyle/>
          <a:p>
            <a:fld id="{4A72CD0C-254B-4683-BA01-DE7BC0EE401E}" type="slidenum">
              <a:rPr lang="en-US" altLang="fr-FR" smtClean="0">
                <a:ea typeface="ＭＳ Ｐゴシック"/>
                <a:cs typeface="ＭＳ Ｐゴシック"/>
              </a:rPr>
              <a:pPr/>
              <a:t>12</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6387" name="Content Placeholder 2"/>
          <p:cNvSpPr>
            <a:spLocks noGrp="1"/>
          </p:cNvSpPr>
          <p:nvPr>
            <p:ph idx="1"/>
          </p:nvPr>
        </p:nvSpPr>
        <p:spPr/>
        <p:txBody>
          <a:bodyPr/>
          <a:lstStyle/>
          <a:p>
            <a:pPr>
              <a:buFontTx/>
              <a:buNone/>
              <a:defRPr/>
            </a:pPr>
            <a:r>
              <a:rPr lang="fr-FR" altLang="fr-FR" b="1" dirty="0" smtClean="0">
                <a:solidFill>
                  <a:srgbClr val="F8941F"/>
                </a:solidFill>
                <a:ea typeface="ＭＳ Ｐゴシック"/>
              </a:rPr>
              <a:t>Que se passe-t-il si, au 01/01/N, aucun revenu de référence N-3 n’est connu ?</a:t>
            </a:r>
            <a:endParaRPr lang="fr-FR" altLang="fr-FR" dirty="0" smtClean="0">
              <a:ea typeface="ＭＳ Ｐゴシック"/>
            </a:endParaRPr>
          </a:p>
          <a:p>
            <a:pPr>
              <a:defRPr/>
            </a:pPr>
            <a:r>
              <a:rPr lang="fr-FR" altLang="fr-FR" dirty="0" smtClean="0">
                <a:ea typeface="ＭＳ Ｐゴシック"/>
              </a:rPr>
              <a:t>Calcul des cotisations ‘provisoires’ sur la base de N-4, N-5… </a:t>
            </a:r>
          </a:p>
          <a:p>
            <a:pPr>
              <a:defRPr/>
            </a:pPr>
            <a:r>
              <a:rPr lang="fr-FR" altLang="fr-FR" dirty="0" smtClean="0">
                <a:ea typeface="ＭＳ Ｐゴシック"/>
              </a:rPr>
              <a:t>Quand la CAS recevra le revenu de N-3 dans le courant de l’année de cotisation N, cela n’aura aucune influence sur le calcul</a:t>
            </a:r>
          </a:p>
          <a:p>
            <a:pPr marL="144463" lvl="1" indent="-144463">
              <a:spcBef>
                <a:spcPct val="40000"/>
              </a:spcBef>
              <a:buClr>
                <a:srgbClr val="F8941F"/>
              </a:buClr>
              <a:defRPr/>
            </a:pPr>
            <a:r>
              <a:rPr lang="fr-FR" altLang="fr-FR" sz="2000" dirty="0" smtClean="0">
                <a:solidFill>
                  <a:srgbClr val="005AAE"/>
                </a:solidFill>
                <a:ea typeface="ＭＳ Ｐゴシック"/>
                <a:sym typeface="Wingdings" pitchFamily="2" charset="2"/>
              </a:rPr>
              <a:t>À défaut d’année de référence, on reviendra au minimum légal</a:t>
            </a:r>
            <a:endParaRPr lang="fr-FR" altLang="fr-FR" dirty="0" smtClean="0">
              <a:ea typeface="ＭＳ Ｐゴシック"/>
            </a:endParaRPr>
          </a:p>
          <a:p>
            <a:pPr>
              <a:defRPr/>
            </a:pPr>
            <a:r>
              <a:rPr lang="fr-FR" altLang="fr-FR" dirty="0" smtClean="0">
                <a:ea typeface="ＭＳ Ｐゴシック"/>
              </a:rPr>
              <a:t>S’il s’agit d’un revenu de référence d’une année incomplète, il faut appliquer ici aussi la règle du prorata</a:t>
            </a:r>
            <a:endParaRPr lang="fr-FR" altLang="fr-FR" dirty="0" smtClean="0">
              <a:solidFill>
                <a:srgbClr val="F8941F"/>
              </a:solidFill>
              <a:ea typeface="ＭＳ Ｐゴシック"/>
            </a:endParaRPr>
          </a:p>
          <a:p>
            <a:pPr lvl="1">
              <a:buFontTx/>
              <a:buNone/>
              <a:defRPr/>
            </a:pPr>
            <a:r>
              <a:rPr lang="fr-FR" altLang="fr-FR" sz="1600" dirty="0" smtClean="0">
                <a:ea typeface="ＭＳ Ｐゴシック"/>
              </a:rPr>
              <a:t>	</a:t>
            </a:r>
            <a:endParaRPr lang="fr-FR" altLang="fr-FR" dirty="0" smtClean="0">
              <a:ea typeface="ＭＳ Ｐゴシック"/>
              <a:sym typeface="Wingdings" pitchFamily="2" charset="2"/>
            </a:endParaRPr>
          </a:p>
          <a:p>
            <a:pPr>
              <a:defRPr/>
            </a:pPr>
            <a:endParaRPr lang="fr-FR" altLang="fr-FR" dirty="0" smtClean="0">
              <a:solidFill>
                <a:srgbClr val="F8941F"/>
              </a:solidFill>
              <a:ea typeface="ＭＳ Ｐゴシック"/>
              <a:sym typeface="Wingdings" pitchFamily="2" charset="2"/>
            </a:endParaRPr>
          </a:p>
        </p:txBody>
      </p:sp>
      <p:sp>
        <p:nvSpPr>
          <p:cNvPr id="16388" name="Slide Number Placeholder 3"/>
          <p:cNvSpPr>
            <a:spLocks noGrp="1"/>
          </p:cNvSpPr>
          <p:nvPr>
            <p:ph type="sldNum" sz="quarter" idx="10"/>
          </p:nvPr>
        </p:nvSpPr>
        <p:spPr>
          <a:xfrm>
            <a:off x="323850" y="6400800"/>
            <a:ext cx="1839913" cy="457200"/>
          </a:xfrm>
          <a:noFill/>
        </p:spPr>
        <p:txBody>
          <a:bodyPr/>
          <a:lstStyle/>
          <a:p>
            <a:fld id="{2E357170-C923-42B6-9CC2-5A78E34EC26B}" type="slidenum">
              <a:rPr lang="en-US" altLang="fr-FR" smtClean="0">
                <a:ea typeface="ＭＳ Ｐゴシック"/>
                <a:cs typeface="ＭＳ Ｐゴシック"/>
              </a:rPr>
              <a:pPr/>
              <a:t>13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24075" y="14288"/>
            <a:ext cx="6797675" cy="606425"/>
          </a:xfrm>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6" name="Content Placeholder 5"/>
          <p:cNvGraphicFramePr>
            <a:graphicFrameLocks noGrp="1"/>
          </p:cNvGraphicFramePr>
          <p:nvPr>
            <p:ph idx="1"/>
          </p:nvPr>
        </p:nvGraphicFramePr>
        <p:xfrm>
          <a:off x="395288" y="608013"/>
          <a:ext cx="8642350" cy="6250623"/>
        </p:xfrm>
        <a:graphic>
          <a:graphicData uri="http://schemas.openxmlformats.org/drawingml/2006/table">
            <a:tbl>
              <a:tblPr/>
              <a:tblGrid>
                <a:gridCol w="865188"/>
                <a:gridCol w="1152525"/>
                <a:gridCol w="1511300"/>
                <a:gridCol w="3240087"/>
                <a:gridCol w="1873250"/>
              </a:tblGrid>
              <a:tr h="388938">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2400" b="0" i="0" u="none" strike="noStrike" cap="none" normalizeH="0" baseline="0" dirty="0" smtClean="0">
                          <a:ln>
                            <a:noFill/>
                          </a:ln>
                          <a:solidFill>
                            <a:schemeClr val="tx1"/>
                          </a:solidFill>
                          <a:effectLst/>
                          <a:latin typeface="Calibri" pitchFamily="34" charset="0"/>
                          <a:ea typeface="ＭＳ Ｐゴシック" pitchFamily="34" charset="-128"/>
                        </a:rPr>
                        <a:t>L'indépendant débute des activités à titre principal le 01/01/2015</a:t>
                      </a:r>
                      <a:endParaRPr kumimoji="0" lang="nl-BE" altLang="fr-FR" sz="24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chemeClr val="tx1"/>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chemeClr val="tx1"/>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chemeClr val="tx1"/>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chemeClr val="tx1"/>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chemeClr val="tx1"/>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T3/2018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T4/2018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547" name="Slide Number Placeholder 3"/>
          <p:cNvSpPr>
            <a:spLocks noGrp="1"/>
          </p:cNvSpPr>
          <p:nvPr>
            <p:ph type="sldNum" sz="quarter" idx="10"/>
          </p:nvPr>
        </p:nvSpPr>
        <p:spPr>
          <a:noFill/>
        </p:spPr>
        <p:txBody>
          <a:bodyPr/>
          <a:lstStyle/>
          <a:p>
            <a:fld id="{47D1B24E-D9FD-44F9-AC78-79FEF9C43670}" type="slidenum">
              <a:rPr lang="en-US" altLang="fr-FR" smtClean="0">
                <a:ea typeface="ＭＳ Ｐゴシック"/>
                <a:cs typeface="ＭＳ Ｐゴシック"/>
              </a:rPr>
              <a:pPr/>
              <a:t>14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5" name="Content Placeholder 4"/>
          <p:cNvGraphicFramePr>
            <a:graphicFrameLocks noGrp="1"/>
          </p:cNvGraphicFramePr>
          <p:nvPr>
            <p:ph idx="1"/>
          </p:nvPr>
        </p:nvGraphicFramePr>
        <p:xfrm>
          <a:off x="250825" y="765175"/>
          <a:ext cx="8713788" cy="5052386"/>
        </p:xfrm>
        <a:graphic>
          <a:graphicData uri="http://schemas.openxmlformats.org/drawingml/2006/table">
            <a:tbl>
              <a:tblPr/>
              <a:tblGrid>
                <a:gridCol w="1441450"/>
                <a:gridCol w="1871663"/>
                <a:gridCol w="1584325"/>
                <a:gridCol w="2376487"/>
                <a:gridCol w="1439863"/>
              </a:tblGrid>
              <a:tr h="360363">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2400" b="1" i="0" u="none" strike="noStrike" cap="none" normalizeH="0" baseline="0" dirty="0" smtClean="0">
                          <a:ln>
                            <a:noFill/>
                          </a:ln>
                          <a:solidFill>
                            <a:srgbClr val="000000"/>
                          </a:solidFill>
                          <a:effectLst/>
                          <a:latin typeface="Calibri" pitchFamily="34" charset="0"/>
                          <a:ea typeface="ＭＳ Ｐゴシック" pitchFamily="34" charset="-128"/>
                        </a:rPr>
                        <a:t>L'indépendant débute des activités à titre principal le 01/04/2015</a:t>
                      </a:r>
                      <a:endParaRPr kumimoji="0" lang="nl-BE" altLang="fr-FR" sz="24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19685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prorata</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 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prorata</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 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prorata</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 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70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082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971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685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2016 (</a:t>
                      </a: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diminution</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 </a:t>
                      </a: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ou</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 </a:t>
                      </a:r>
                      <a:r>
                        <a:rPr kumimoji="0" lang="nl-BE" altLang="fr-FR" sz="1100" b="0" i="0" u="none" strike="noStrike" cap="none" normalizeH="0" baseline="0" dirty="0" err="1" smtClean="0">
                          <a:ln>
                            <a:noFill/>
                          </a:ln>
                          <a:solidFill>
                            <a:srgbClr val="000000"/>
                          </a:solidFill>
                          <a:effectLst/>
                          <a:latin typeface="Calibri" pitchFamily="34" charset="0"/>
                          <a:ea typeface="ＭＳ Ｐゴシック" pitchFamily="34" charset="-128"/>
                        </a:rPr>
                        <a:t>majoration</a:t>
                      </a: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9589" name="Slide Number Placeholder 3"/>
          <p:cNvSpPr>
            <a:spLocks noGrp="1"/>
          </p:cNvSpPr>
          <p:nvPr>
            <p:ph type="sldNum" sz="quarter" idx="10"/>
          </p:nvPr>
        </p:nvSpPr>
        <p:spPr>
          <a:noFill/>
        </p:spPr>
        <p:txBody>
          <a:bodyPr/>
          <a:lstStyle/>
          <a:p>
            <a:fld id="{AAE654E1-FC7C-435E-A8FB-6110A460B0D7}" type="slidenum">
              <a:rPr lang="en-US" altLang="fr-FR" smtClean="0">
                <a:ea typeface="ＭＳ Ｐゴシック"/>
                <a:cs typeface="ＭＳ Ｐゴシック"/>
              </a:rPr>
              <a:pPr/>
              <a:t>15</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5" name="Content Placeholder 4"/>
          <p:cNvGraphicFramePr>
            <a:graphicFrameLocks noGrp="1"/>
          </p:cNvGraphicFramePr>
          <p:nvPr>
            <p:ph idx="1"/>
          </p:nvPr>
        </p:nvGraphicFramePr>
        <p:xfrm>
          <a:off x="250825" y="981075"/>
          <a:ext cx="8642350" cy="4756468"/>
        </p:xfrm>
        <a:graphic>
          <a:graphicData uri="http://schemas.openxmlformats.org/drawingml/2006/table">
            <a:tbl>
              <a:tblPr/>
              <a:tblGrid>
                <a:gridCol w="1296988"/>
                <a:gridCol w="1511300"/>
                <a:gridCol w="1873250"/>
                <a:gridCol w="2447925"/>
                <a:gridCol w="1512887"/>
              </a:tblGrid>
              <a:tr h="792163">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2400" b="0" i="0" u="none" strike="noStrike" cap="none" normalizeH="0" baseline="0" dirty="0" smtClean="0">
                          <a:ln>
                            <a:noFill/>
                          </a:ln>
                          <a:solidFill>
                            <a:srgbClr val="000000"/>
                          </a:solidFill>
                          <a:effectLst/>
                          <a:latin typeface="Calibri" pitchFamily="34" charset="0"/>
                          <a:ea typeface="ＭＳ Ｐゴシック" pitchFamily="34" charset="-128"/>
                        </a:rPr>
                        <a:t>L'indépendant débute une activité à titre principal le 01/01/2015 et passe à une profession à titre accessoire à compter du 01/07/2015</a:t>
                      </a:r>
                      <a:endParaRPr kumimoji="0" lang="nl-BE" altLang="fr-FR" sz="2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33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33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33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33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0595" name="Slide Number Placeholder 3"/>
          <p:cNvSpPr>
            <a:spLocks noGrp="1"/>
          </p:cNvSpPr>
          <p:nvPr>
            <p:ph type="sldNum" sz="quarter" idx="10"/>
          </p:nvPr>
        </p:nvSpPr>
        <p:spPr>
          <a:noFill/>
        </p:spPr>
        <p:txBody>
          <a:bodyPr/>
          <a:lstStyle/>
          <a:p>
            <a:fld id="{364F95F9-F17B-451B-BC18-8F6E7E960A10}" type="slidenum">
              <a:rPr lang="en-US" altLang="fr-FR" smtClean="0">
                <a:ea typeface="ＭＳ Ｐゴシック"/>
                <a:cs typeface="ＭＳ Ｐゴシック"/>
              </a:rPr>
              <a:pPr/>
              <a:t>16</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5" name="Content Placeholder 4"/>
          <p:cNvGraphicFramePr>
            <a:graphicFrameLocks noGrp="1"/>
          </p:cNvGraphicFramePr>
          <p:nvPr>
            <p:ph idx="1"/>
          </p:nvPr>
        </p:nvGraphicFramePr>
        <p:xfrm>
          <a:off x="250825" y="1268413"/>
          <a:ext cx="8642350" cy="4463424"/>
        </p:xfrm>
        <a:graphic>
          <a:graphicData uri="http://schemas.openxmlformats.org/drawingml/2006/table">
            <a:tbl>
              <a:tblPr/>
              <a:tblGrid>
                <a:gridCol w="1368425"/>
                <a:gridCol w="1657350"/>
                <a:gridCol w="1727200"/>
                <a:gridCol w="2592388"/>
                <a:gridCol w="1296987"/>
              </a:tblGrid>
              <a:tr h="361950">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2400" b="1" i="0" u="none" strike="noStrike" cap="none" normalizeH="0" baseline="0" dirty="0" smtClean="0">
                          <a:ln>
                            <a:noFill/>
                          </a:ln>
                          <a:solidFill>
                            <a:srgbClr val="000000"/>
                          </a:solidFill>
                          <a:effectLst/>
                          <a:latin typeface="Calibri" pitchFamily="34" charset="0"/>
                          <a:ea typeface="ＭＳ Ｐゴシック" pitchFamily="34" charset="-128"/>
                        </a:rPr>
                        <a:t>L'indépendant débute des activités à titre principal le 01/11/2014</a:t>
                      </a:r>
                      <a:endParaRPr kumimoji="0" lang="nl-BE" altLang="fr-FR" sz="24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21,5 %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22,0 %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2015 (diminution ou majoration)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2018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1631" name="Slide Number Placeholder 3"/>
          <p:cNvSpPr>
            <a:spLocks noGrp="1"/>
          </p:cNvSpPr>
          <p:nvPr>
            <p:ph type="sldNum" sz="quarter" idx="10"/>
          </p:nvPr>
        </p:nvSpPr>
        <p:spPr>
          <a:noFill/>
        </p:spPr>
        <p:txBody>
          <a:bodyPr/>
          <a:lstStyle/>
          <a:p>
            <a:fld id="{02C77E5B-561D-4152-AB3F-1A6027FB534B}" type="slidenum">
              <a:rPr lang="en-US" altLang="fr-FR" smtClean="0">
                <a:ea typeface="ＭＳ Ｐゴシック"/>
                <a:cs typeface="ＭＳ Ｐゴシック"/>
              </a:rPr>
              <a:pPr/>
              <a:t>17</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5" name="Content Placeholder 4"/>
          <p:cNvGraphicFramePr>
            <a:graphicFrameLocks noGrp="1"/>
          </p:cNvGraphicFramePr>
          <p:nvPr>
            <p:ph idx="1"/>
          </p:nvPr>
        </p:nvGraphicFramePr>
        <p:xfrm>
          <a:off x="250825" y="1557338"/>
          <a:ext cx="8642350" cy="2600325"/>
        </p:xfrm>
        <a:graphic>
          <a:graphicData uri="http://schemas.openxmlformats.org/drawingml/2006/table">
            <a:tbl>
              <a:tblPr/>
              <a:tblGrid>
                <a:gridCol w="1728788"/>
                <a:gridCol w="1728787"/>
                <a:gridCol w="1728788"/>
                <a:gridCol w="1728787"/>
                <a:gridCol w="1727200"/>
              </a:tblGrid>
              <a:tr h="371475">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ea typeface="ＭＳ Ｐゴシック" pitchFamily="34" charset="-128"/>
                        </a:rPr>
                        <a:t>L'indépendant débute une activité à titre principal le 01/07/2014 et la cesse le 30/09/2015 </a:t>
                      </a:r>
                      <a:endParaRPr kumimoji="0" lang="nl-BE" altLang="fr-FR"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2577" name="Slide Number Placeholder 3"/>
          <p:cNvSpPr>
            <a:spLocks noGrp="1"/>
          </p:cNvSpPr>
          <p:nvPr>
            <p:ph type="sldNum" sz="quarter" idx="10"/>
          </p:nvPr>
        </p:nvSpPr>
        <p:spPr>
          <a:noFill/>
        </p:spPr>
        <p:txBody>
          <a:bodyPr/>
          <a:lstStyle/>
          <a:p>
            <a:fld id="{092EFEDD-E1AC-4D4C-AE0E-57396728BFFD}" type="slidenum">
              <a:rPr lang="en-US" altLang="fr-FR" smtClean="0">
                <a:ea typeface="ＭＳ Ｐゴシック"/>
                <a:cs typeface="ＭＳ Ｐゴシック"/>
              </a:rPr>
              <a:pPr/>
              <a:t>18</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graphicFrame>
        <p:nvGraphicFramePr>
          <p:cNvPr id="5" name="Content Placeholder 4"/>
          <p:cNvGraphicFramePr>
            <a:graphicFrameLocks noGrp="1"/>
          </p:cNvGraphicFramePr>
          <p:nvPr>
            <p:ph idx="1"/>
          </p:nvPr>
        </p:nvGraphicFramePr>
        <p:xfrm>
          <a:off x="250825" y="1700213"/>
          <a:ext cx="8642350" cy="2787015"/>
        </p:xfrm>
        <a:graphic>
          <a:graphicData uri="http://schemas.openxmlformats.org/drawingml/2006/table">
            <a:tbl>
              <a:tblPr/>
              <a:tblGrid>
                <a:gridCol w="1154113"/>
                <a:gridCol w="1511300"/>
                <a:gridCol w="1873250"/>
                <a:gridCol w="2087562"/>
                <a:gridCol w="2016125"/>
              </a:tblGrid>
              <a:tr h="371475">
                <a:tc gridSpan="5">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BE" altLang="fr-FR" sz="1800" b="1" i="0" u="none" strike="noStrike" cap="none" normalizeH="0" baseline="0" dirty="0" smtClean="0">
                          <a:ln>
                            <a:noFill/>
                          </a:ln>
                          <a:solidFill>
                            <a:srgbClr val="000000"/>
                          </a:solidFill>
                          <a:effectLst/>
                          <a:latin typeface="Calibri" pitchFamily="34" charset="0"/>
                          <a:ea typeface="ＭＳ Ｐゴシック" pitchFamily="34" charset="-128"/>
                        </a:rPr>
                        <a:t>L'indépendant débute une activité à titre principal le 01/07/2014. Il devient indépendant à titre complémentaire à compter du 01/04/2015 et cesse son activité le 30/09/2015 </a:t>
                      </a:r>
                      <a:endParaRPr kumimoji="0" lang="nl-BE" altLang="fr-FR" sz="18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TRIMESTRE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QUALITÉ</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POURCENTAGE DE COTISATION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PROVISOIRE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1" i="0" u="none" strike="noStrike" cap="none" normalizeH="0" baseline="0" smtClean="0">
                          <a:ln>
                            <a:noFill/>
                          </a:ln>
                          <a:solidFill>
                            <a:srgbClr val="000000"/>
                          </a:solidFill>
                          <a:effectLst/>
                          <a:latin typeface="Calibri" pitchFamily="34" charset="0"/>
                          <a:ea typeface="ＭＳ Ｐゴシック" pitchFamily="34" charset="-128"/>
                        </a:rPr>
                        <a:t>REVENU DE RÉFÉRENCE DÉFINITIF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T4/2014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T1/2015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profession à titre principal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T2/2015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T3/2015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activité à titre accessoire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dirty="0" smtClean="0">
                          <a:ln>
                            <a:noFill/>
                          </a:ln>
                          <a:solidFill>
                            <a:srgbClr val="000000"/>
                          </a:solidFill>
                          <a:effectLst/>
                          <a:latin typeface="Calibri" pitchFamily="34" charset="0"/>
                          <a:ea typeface="ＭＳ Ｐゴシック" pitchFamily="34" charset="-128"/>
                        </a:rPr>
                        <a:t>20,5 %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BE" altLang="fr-FR" sz="1100" b="0" i="0" u="none" strike="noStrike" cap="none" normalizeH="0" baseline="0" smtClean="0">
                          <a:ln>
                            <a:noFill/>
                          </a:ln>
                          <a:solidFill>
                            <a:srgbClr val="000000"/>
                          </a:solidFill>
                          <a:effectLst/>
                          <a:latin typeface="Calibri" pitchFamily="34" charset="0"/>
                          <a:ea typeface="ＭＳ Ｐゴシック" pitchFamily="34" charset="-128"/>
                        </a:rPr>
                        <a:t>minimum légal ou estimation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40000"/>
                        </a:spcBef>
                        <a:buClr>
                          <a:srgbClr val="F8941F"/>
                        </a:buClr>
                        <a:defRPr>
                          <a:solidFill>
                            <a:srgbClr val="0058A7"/>
                          </a:solidFill>
                          <a:latin typeface="Arial" pitchFamily="34" charset="0"/>
                          <a:ea typeface="ＭＳ Ｐゴシック" pitchFamily="34" charset="-128"/>
                        </a:defRPr>
                      </a:lvl1pPr>
                      <a:lvl2pPr marL="742950" indent="-285750" eaLnBrk="0" hangingPunct="0">
                        <a:spcBef>
                          <a:spcPct val="15000"/>
                        </a:spcBef>
                        <a:buClr>
                          <a:srgbClr val="7DC243"/>
                        </a:buClr>
                        <a:defRPr sz="1600">
                          <a:solidFill>
                            <a:srgbClr val="6893CC"/>
                          </a:solidFill>
                          <a:latin typeface="Arial" pitchFamily="34" charset="0"/>
                          <a:ea typeface="ＭＳ Ｐゴシック" pitchFamily="34" charset="-128"/>
                        </a:defRPr>
                      </a:lvl2pPr>
                      <a:lvl3pPr marL="1143000" indent="-228600" eaLnBrk="0" hangingPunct="0">
                        <a:spcBef>
                          <a:spcPct val="10000"/>
                        </a:spcBef>
                        <a:buClr>
                          <a:srgbClr val="7DC243"/>
                        </a:buClr>
                        <a:defRPr sz="1400">
                          <a:solidFill>
                            <a:srgbClr val="0058A7"/>
                          </a:solidFill>
                          <a:latin typeface="Arial" pitchFamily="34" charset="0"/>
                          <a:ea typeface="ＭＳ Ｐゴシック" pitchFamily="34" charset="-128"/>
                        </a:defRPr>
                      </a:lvl3pPr>
                      <a:lvl4pPr marL="1600200" indent="-228600" eaLnBrk="0" hangingPunct="0">
                        <a:buClr>
                          <a:srgbClr val="7DC243"/>
                        </a:buClr>
                        <a:defRPr sz="1200">
                          <a:solidFill>
                            <a:srgbClr val="0058A7"/>
                          </a:solidFill>
                          <a:latin typeface="Arial" pitchFamily="34" charset="0"/>
                          <a:ea typeface="ＭＳ Ｐゴシック" pitchFamily="34" charset="-128"/>
                        </a:defRPr>
                      </a:lvl4pPr>
                      <a:lvl5pPr marL="2057400" indent="-228600" eaLnBrk="0" hangingPunct="0">
                        <a:buClr>
                          <a:srgbClr val="7DC243"/>
                        </a:buClr>
                        <a:defRPr sz="1200">
                          <a:solidFill>
                            <a:srgbClr val="0058A7"/>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7DC243"/>
                        </a:buClr>
                        <a:defRPr sz="1200">
                          <a:solidFill>
                            <a:srgbClr val="0058A7"/>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fr-FR" sz="1100" b="0" i="0" u="none" strike="noStrike" cap="none" normalizeH="0" baseline="0" dirty="0" smtClean="0">
                          <a:ln>
                            <a:noFill/>
                          </a:ln>
                          <a:solidFill>
                            <a:srgbClr val="000000"/>
                          </a:solidFill>
                          <a:effectLst/>
                          <a:latin typeface="Calibri" pitchFamily="34" charset="0"/>
                          <a:ea typeface="ＭＳ Ｐゴシック" pitchFamily="34" charset="-128"/>
                        </a:rPr>
                        <a:t>2015 (30 000 EUR =&gt; prorata = 40 000 EUR)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3601" name="Slide Number Placeholder 3"/>
          <p:cNvSpPr>
            <a:spLocks noGrp="1"/>
          </p:cNvSpPr>
          <p:nvPr>
            <p:ph type="sldNum" sz="quarter" idx="10"/>
          </p:nvPr>
        </p:nvSpPr>
        <p:spPr>
          <a:noFill/>
        </p:spPr>
        <p:txBody>
          <a:bodyPr/>
          <a:lstStyle/>
          <a:p>
            <a:fld id="{AD0F0E8D-9888-4789-8410-7DEBC42113AA}" type="slidenum">
              <a:rPr lang="en-US" altLang="fr-FR" smtClean="0">
                <a:ea typeface="ＭＳ Ｐゴシック"/>
                <a:cs typeface="ＭＳ Ｐゴシック"/>
              </a:rPr>
              <a:pPr/>
              <a:t>19</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nl-BE" smtClean="0">
                <a:ea typeface="ＭＳ Ｐゴシック"/>
              </a:rPr>
              <a:t>AGENDA</a:t>
            </a:r>
          </a:p>
        </p:txBody>
      </p:sp>
      <p:sp>
        <p:nvSpPr>
          <p:cNvPr id="4099" name="Content Placeholder 2"/>
          <p:cNvSpPr>
            <a:spLocks noGrp="1"/>
          </p:cNvSpPr>
          <p:nvPr>
            <p:ph idx="1"/>
          </p:nvPr>
        </p:nvSpPr>
        <p:spPr/>
        <p:txBody>
          <a:bodyPr/>
          <a:lstStyle/>
          <a:p>
            <a:r>
              <a:rPr lang="nl-BE" smtClean="0">
                <a:solidFill>
                  <a:srgbClr val="FFC000"/>
                </a:solidFill>
                <a:ea typeface="ＭＳ Ｐゴシック"/>
              </a:rPr>
              <a:t>Principes de base du nouveau système de calcul</a:t>
            </a:r>
          </a:p>
          <a:p>
            <a:r>
              <a:rPr lang="nl-BE" smtClean="0">
                <a:solidFill>
                  <a:srgbClr val="FFC000"/>
                </a:solidFill>
                <a:ea typeface="ＭＳ Ｐゴシック"/>
              </a:rPr>
              <a:t>Les nouveaux principes dans la pratique</a:t>
            </a:r>
          </a:p>
          <a:p>
            <a:r>
              <a:rPr lang="nl-BE" smtClean="0">
                <a:solidFill>
                  <a:srgbClr val="FFC000"/>
                </a:solidFill>
                <a:ea typeface="ＭＳ Ｐゴシック"/>
              </a:rPr>
              <a:t>Questions</a:t>
            </a:r>
          </a:p>
          <a:p>
            <a:endParaRPr lang="nl-BE" smtClean="0">
              <a:ea typeface="ＭＳ Ｐゴシック"/>
            </a:endParaRPr>
          </a:p>
        </p:txBody>
      </p:sp>
      <p:sp>
        <p:nvSpPr>
          <p:cNvPr id="4100" name="Slide Number Placeholder 3"/>
          <p:cNvSpPr>
            <a:spLocks noGrp="1"/>
          </p:cNvSpPr>
          <p:nvPr>
            <p:ph type="sldNum" sz="quarter" idx="10"/>
          </p:nvPr>
        </p:nvSpPr>
        <p:spPr>
          <a:noFill/>
        </p:spPr>
        <p:txBody>
          <a:bodyPr/>
          <a:lstStyle/>
          <a:p>
            <a:fld id="{EE468E82-F8C4-41D0-877B-AE77F32896F8}" type="slidenum">
              <a:rPr lang="en-US" smtClean="0">
                <a:ea typeface="ＭＳ Ｐゴシック"/>
                <a:cs typeface="ＭＳ Ｐゴシック"/>
              </a:rPr>
              <a:pPr/>
              <a:t>2</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r-BE" altLang="fr-FR" smtClean="0">
                <a:ea typeface="ＭＳ Ｐゴシック"/>
              </a:rPr>
              <a:t>La base de calcul des cotisations sociales </a:t>
            </a:r>
            <a:endParaRPr lang="nl-BE" altLang="fr-FR" smtClean="0">
              <a:ea typeface="ＭＳ Ｐゴシック"/>
            </a:endParaRPr>
          </a:p>
        </p:txBody>
      </p:sp>
      <p:sp>
        <p:nvSpPr>
          <p:cNvPr id="24579" name="Content Placeholder 2"/>
          <p:cNvSpPr>
            <a:spLocks noGrp="1"/>
          </p:cNvSpPr>
          <p:nvPr>
            <p:ph idx="1"/>
          </p:nvPr>
        </p:nvSpPr>
        <p:spPr>
          <a:xfrm>
            <a:off x="250825" y="1268413"/>
            <a:ext cx="8642350" cy="2520627"/>
          </a:xfrm>
        </p:spPr>
        <p:txBody>
          <a:bodyPr/>
          <a:lstStyle/>
          <a:p>
            <a:pPr>
              <a:buFontTx/>
              <a:buNone/>
            </a:pPr>
            <a:r>
              <a:rPr lang="nl-BE" altLang="fr-FR" dirty="0" err="1" smtClean="0">
                <a:solidFill>
                  <a:srgbClr val="FFC000"/>
                </a:solidFill>
                <a:ea typeface="ＭＳ Ｐゴシック"/>
              </a:rPr>
              <a:t>Exemple</a:t>
            </a:r>
            <a:r>
              <a:rPr lang="nl-BE" altLang="fr-FR" dirty="0" smtClean="0">
                <a:solidFill>
                  <a:srgbClr val="FFC000"/>
                </a:solidFill>
                <a:ea typeface="ＭＳ Ｐゴシック"/>
              </a:rPr>
              <a:t> </a:t>
            </a:r>
            <a:r>
              <a:rPr lang="nl-BE" altLang="fr-FR" dirty="0" err="1" smtClean="0">
                <a:solidFill>
                  <a:srgbClr val="FFC000"/>
                </a:solidFill>
                <a:ea typeface="ＭＳ Ｐゴシック"/>
              </a:rPr>
              <a:t>pratique</a:t>
            </a:r>
            <a:r>
              <a:rPr lang="nl-BE" altLang="fr-FR" dirty="0" smtClean="0">
                <a:solidFill>
                  <a:srgbClr val="FFC000"/>
                </a:solidFill>
                <a:ea typeface="ＭＳ Ｐゴシック"/>
              </a:rPr>
              <a:t>: </a:t>
            </a:r>
          </a:p>
          <a:p>
            <a:r>
              <a:rPr lang="fr-BE" altLang="fr-FR" dirty="0" smtClean="0">
                <a:ea typeface="ＭＳ Ｐゴシック"/>
              </a:rPr>
              <a:t>L'indépendant est affilié en qualité d'indépendant à titre principal depuis le 01/01/2010. Le 1</a:t>
            </a:r>
            <a:r>
              <a:rPr lang="fr-BE" altLang="fr-FR" baseline="30000" dirty="0" smtClean="0">
                <a:ea typeface="ＭＳ Ｐゴシック"/>
              </a:rPr>
              <a:t>er</a:t>
            </a:r>
            <a:r>
              <a:rPr lang="fr-BE" altLang="fr-FR" dirty="0" smtClean="0">
                <a:ea typeface="ＭＳ Ｐゴシック"/>
              </a:rPr>
              <a:t> décembre 2014, il débute une activité en qualité de salarié. </a:t>
            </a:r>
          </a:p>
          <a:p>
            <a:pPr>
              <a:buFontTx/>
              <a:buNone/>
            </a:pPr>
            <a:r>
              <a:rPr lang="fr-BE" altLang="fr-FR" dirty="0" smtClean="0">
                <a:solidFill>
                  <a:srgbClr val="FFC000"/>
                </a:solidFill>
                <a:ea typeface="ＭＳ Ｐゴシック"/>
              </a:rPr>
              <a:t>Question:</a:t>
            </a:r>
          </a:p>
          <a:p>
            <a:r>
              <a:rPr lang="fr-BE" altLang="fr-FR" dirty="0" smtClean="0">
                <a:ea typeface="ＭＳ Ｐゴシック"/>
              </a:rPr>
              <a:t>L'indépendant est-il donc, à compter du 01/01/2015, un indépendant à titre complémentaire </a:t>
            </a:r>
            <a:r>
              <a:rPr lang="fr-BE" altLang="fr-FR" b="1" dirty="0" smtClean="0">
                <a:ea typeface="ＭＳ Ｐゴシック"/>
              </a:rPr>
              <a:t>avec ou sans </a:t>
            </a:r>
            <a:r>
              <a:rPr lang="fr-BE" altLang="fr-FR" dirty="0" smtClean="0">
                <a:ea typeface="ＭＳ Ｐゴシック"/>
              </a:rPr>
              <a:t>début d'activité ? </a:t>
            </a:r>
          </a:p>
          <a:p>
            <a:pPr>
              <a:buFontTx/>
              <a:buNone/>
            </a:pPr>
            <a:r>
              <a:rPr lang="fr-BE" altLang="fr-FR" dirty="0" smtClean="0">
                <a:solidFill>
                  <a:srgbClr val="FFC000"/>
                </a:solidFill>
                <a:ea typeface="ＭＳ Ｐゴシック"/>
              </a:rPr>
              <a:t>Réponse:</a:t>
            </a:r>
          </a:p>
          <a:p>
            <a:pPr>
              <a:buFontTx/>
              <a:buNone/>
            </a:pPr>
            <a:r>
              <a:rPr lang="fr-BE" altLang="fr-FR" dirty="0" smtClean="0">
                <a:ea typeface="ＭＳ Ｐゴシック"/>
              </a:rPr>
              <a:t>	À compter du 01/01/2015, indépendant à titre complémentaire </a:t>
            </a:r>
            <a:r>
              <a:rPr lang="fr-BE" altLang="fr-FR" b="1" dirty="0" smtClean="0">
                <a:ea typeface="ＭＳ Ｐゴシック"/>
              </a:rPr>
              <a:t>avec</a:t>
            </a:r>
            <a:r>
              <a:rPr lang="fr-BE" altLang="fr-FR" dirty="0" smtClean="0">
                <a:ea typeface="ＭＳ Ｐゴシック"/>
              </a:rPr>
              <a:t> un début d'activité, car l'événement s'est déroulé en 2014 (ancienne législation). </a:t>
            </a:r>
            <a:endParaRPr lang="fr-BE" altLang="fr-FR" dirty="0" smtClean="0">
              <a:solidFill>
                <a:srgbClr val="FFC000"/>
              </a:solidFill>
              <a:ea typeface="ＭＳ Ｐゴシック"/>
            </a:endParaRPr>
          </a:p>
          <a:p>
            <a:endParaRPr lang="nl-BE" altLang="fr-FR" dirty="0" smtClean="0">
              <a:solidFill>
                <a:srgbClr val="FFC000"/>
              </a:solidFill>
              <a:ea typeface="ＭＳ Ｐゴシック"/>
            </a:endParaRPr>
          </a:p>
        </p:txBody>
      </p:sp>
      <p:sp>
        <p:nvSpPr>
          <p:cNvPr id="24580" name="Slide Number Placeholder 3"/>
          <p:cNvSpPr>
            <a:spLocks noGrp="1"/>
          </p:cNvSpPr>
          <p:nvPr>
            <p:ph type="sldNum" sz="quarter" idx="10"/>
          </p:nvPr>
        </p:nvSpPr>
        <p:spPr>
          <a:noFill/>
        </p:spPr>
        <p:txBody>
          <a:bodyPr/>
          <a:lstStyle/>
          <a:p>
            <a:fld id="{8C02CC48-0740-42B4-A8E2-AE986A1B6CDF}" type="slidenum">
              <a:rPr lang="en-US" altLang="fr-FR" smtClean="0">
                <a:ea typeface="ＭＳ Ｐゴシック"/>
                <a:cs typeface="ＭＳ Ｐゴシック"/>
              </a:rPr>
              <a:pPr/>
              <a:t>20</a:t>
            </a:fld>
            <a:endParaRPr lang="en-US" altLang="fr-FR"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7" dur="500"/>
                                        <p:tgtEl>
                                          <p:spTgt spid="245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10"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7411" name="Content Placeholder 2"/>
          <p:cNvSpPr>
            <a:spLocks noGrp="1"/>
          </p:cNvSpPr>
          <p:nvPr>
            <p:ph idx="1"/>
          </p:nvPr>
        </p:nvSpPr>
        <p:spPr/>
        <p:txBody>
          <a:bodyPr/>
          <a:lstStyle/>
          <a:p>
            <a:pPr>
              <a:buFontTx/>
              <a:buNone/>
            </a:pPr>
            <a:r>
              <a:rPr lang="fr-FR" altLang="fr-FR" dirty="0" smtClean="0">
                <a:ea typeface="ＭＳ Ｐゴシック"/>
              </a:rPr>
              <a:t>Sous certaines conditions, possibilité :</a:t>
            </a:r>
          </a:p>
          <a:p>
            <a:pPr lvl="1"/>
            <a:r>
              <a:rPr lang="fr-FR" altLang="fr-FR" sz="1600" dirty="0" smtClean="0">
                <a:ea typeface="ＭＳ Ｐゴシック"/>
              </a:rPr>
              <a:t>de demande de diminution sur la base d'éléments objectifs</a:t>
            </a:r>
          </a:p>
          <a:p>
            <a:pPr lvl="1"/>
            <a:r>
              <a:rPr lang="fr-FR" altLang="fr-FR" sz="1600" dirty="0" smtClean="0">
                <a:ea typeface="ＭＳ Ｐゴシック"/>
              </a:rPr>
              <a:t>augmentation volontaire des cotisations ‘provisoires’</a:t>
            </a:r>
          </a:p>
          <a:p>
            <a:pPr lvl="1">
              <a:buFontTx/>
              <a:buNone/>
            </a:pPr>
            <a:r>
              <a:rPr lang="fr-FR" altLang="fr-FR" sz="1600" dirty="0" smtClean="0">
                <a:ea typeface="ＭＳ Ｐゴシック"/>
              </a:rPr>
              <a:t>(cf. infra)</a:t>
            </a:r>
            <a:endParaRPr lang="fr-FR" altLang="fr-FR" dirty="0" smtClean="0">
              <a:ea typeface="ＭＳ Ｐゴシック"/>
            </a:endParaRPr>
          </a:p>
          <a:p>
            <a:pPr lvl="1">
              <a:buFontTx/>
              <a:buNone/>
            </a:pPr>
            <a:endParaRPr lang="fr-FR" altLang="fr-FR" sz="1600" dirty="0" smtClean="0">
              <a:ea typeface="ＭＳ Ｐゴシック"/>
            </a:endParaRPr>
          </a:p>
        </p:txBody>
      </p:sp>
      <p:sp>
        <p:nvSpPr>
          <p:cNvPr id="17412" name="Slide Number Placeholder 3"/>
          <p:cNvSpPr>
            <a:spLocks noGrp="1"/>
          </p:cNvSpPr>
          <p:nvPr>
            <p:ph type="sldNum" sz="quarter" idx="10"/>
          </p:nvPr>
        </p:nvSpPr>
        <p:spPr>
          <a:noFill/>
        </p:spPr>
        <p:txBody>
          <a:bodyPr/>
          <a:lstStyle/>
          <a:p>
            <a:fld id="{76CDC926-5793-420C-82F1-8093D1D027D3}" type="slidenum">
              <a:rPr lang="en-US" altLang="fr-FR" smtClean="0">
                <a:ea typeface="ＭＳ Ｐゴシック"/>
                <a:cs typeface="ＭＳ Ｐゴシック"/>
              </a:rPr>
              <a:pPr/>
              <a:t>21</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26627" name="Content Placeholder 2"/>
          <p:cNvSpPr>
            <a:spLocks noGrp="1"/>
          </p:cNvSpPr>
          <p:nvPr>
            <p:ph idx="1"/>
          </p:nvPr>
        </p:nvSpPr>
        <p:spPr/>
        <p:txBody>
          <a:bodyPr/>
          <a:lstStyle/>
          <a:p>
            <a:pPr>
              <a:buFontTx/>
              <a:buNone/>
            </a:pPr>
            <a:r>
              <a:rPr lang="fr-FR" altLang="fr-FR" b="1" smtClean="0">
                <a:solidFill>
                  <a:srgbClr val="F8941F"/>
                </a:solidFill>
                <a:ea typeface="ＭＳ Ｐゴシック"/>
              </a:rPr>
              <a:t>Moyennant le respect de certaines conditions, l'indépendant peut demander une diminution des cotisations ‘provisoires’ en s'appuyant sur des éléments objectifs</a:t>
            </a:r>
            <a:endParaRPr lang="fr-FR" altLang="fr-FR" smtClean="0">
              <a:solidFill>
                <a:srgbClr val="F8941F"/>
              </a:solidFill>
              <a:ea typeface="ＭＳ Ｐゴシック"/>
            </a:endParaRPr>
          </a:p>
          <a:p>
            <a:pPr>
              <a:buFontTx/>
              <a:buNone/>
            </a:pPr>
            <a:r>
              <a:rPr lang="fr-FR" altLang="fr-FR" b="1" smtClean="0">
                <a:ea typeface="ＭＳ Ｐゴシック"/>
              </a:rPr>
              <a:t>Introduction de la demande via :</a:t>
            </a:r>
            <a:endParaRPr lang="fr-FR" altLang="fr-FR" smtClean="0">
              <a:solidFill>
                <a:srgbClr val="F8941F"/>
              </a:solidFill>
              <a:ea typeface="ＭＳ Ｐゴシック"/>
            </a:endParaRPr>
          </a:p>
          <a:p>
            <a:r>
              <a:rPr lang="fr-FR" altLang="fr-FR" smtClean="0">
                <a:ea typeface="ＭＳ Ｐゴシック"/>
              </a:rPr>
              <a:t>lettre recommandée </a:t>
            </a:r>
          </a:p>
          <a:p>
            <a:r>
              <a:rPr lang="fr-FR" altLang="fr-FR" smtClean="0">
                <a:ea typeface="ＭＳ Ｐゴシック"/>
              </a:rPr>
              <a:t>dépôt de la demande sur place</a:t>
            </a:r>
            <a:endParaRPr lang="fr-FR" altLang="fr-FR" smtClean="0">
              <a:solidFill>
                <a:srgbClr val="F8941F"/>
              </a:solidFill>
              <a:ea typeface="ＭＳ Ｐゴシック"/>
            </a:endParaRPr>
          </a:p>
          <a:p>
            <a:pPr>
              <a:buFontTx/>
              <a:buNone/>
            </a:pPr>
            <a:r>
              <a:rPr lang="fr-FR" altLang="fr-FR" b="1" u="sng" smtClean="0">
                <a:solidFill>
                  <a:srgbClr val="92D050"/>
                </a:solidFill>
                <a:ea typeface="ＭＳ Ｐゴシック"/>
              </a:rPr>
              <a:t>EXCEPTION :</a:t>
            </a:r>
            <a:endParaRPr lang="fr-FR" altLang="fr-FR" smtClean="0">
              <a:solidFill>
                <a:srgbClr val="F8941F"/>
              </a:solidFill>
              <a:ea typeface="ＭＳ Ｐゴシック"/>
            </a:endParaRPr>
          </a:p>
          <a:p>
            <a:pPr>
              <a:buFontTx/>
              <a:buNone/>
            </a:pPr>
            <a:r>
              <a:rPr lang="fr-FR" altLang="fr-FR" smtClean="0">
                <a:ea typeface="ＭＳ Ｐゴシック"/>
              </a:rPr>
              <a:t>Déclaration de l’activité d’indépendant dans les limites autorisées</a:t>
            </a:r>
          </a:p>
          <a:p>
            <a:pPr>
              <a:buFontTx/>
              <a:buNone/>
            </a:pPr>
            <a:r>
              <a:rPr lang="fr-FR" altLang="fr-FR" smtClean="0">
                <a:ea typeface="ＭＳ Ｐゴシック"/>
              </a:rPr>
              <a:t>= demande de diminution des cotisations provisoires pour l’année </a:t>
            </a:r>
            <a:r>
              <a:rPr lang="fr-FR" altLang="fr-FR" b="1" smtClean="0">
                <a:ea typeface="ＭＳ Ｐゴシック"/>
              </a:rPr>
              <a:t>suivant</a:t>
            </a:r>
            <a:r>
              <a:rPr lang="fr-FR" altLang="fr-FR" smtClean="0">
                <a:ea typeface="ＭＳ Ｐゴシック"/>
              </a:rPr>
              <a:t> celle de la pension (sauf si la pension commence le 1/1)</a:t>
            </a:r>
            <a:endParaRPr lang="fr-FR" altLang="fr-FR" smtClean="0">
              <a:solidFill>
                <a:srgbClr val="F8941F"/>
              </a:solidFill>
              <a:ea typeface="ＭＳ Ｐゴシック"/>
            </a:endParaRPr>
          </a:p>
          <a:p>
            <a:pPr>
              <a:buFont typeface="Wingdings" pitchFamily="2" charset="2"/>
              <a:buChar char="è"/>
            </a:pPr>
            <a:r>
              <a:rPr lang="fr-FR" altLang="fr-FR" smtClean="0">
                <a:ea typeface="ＭＳ Ｐゴシック"/>
              </a:rPr>
              <a:t>Seuil de revenu = limite autorisée pour l’activité</a:t>
            </a:r>
          </a:p>
          <a:p>
            <a:pPr>
              <a:buFont typeface="Wingdings" pitchFamily="2" charset="2"/>
              <a:buChar char="è"/>
            </a:pPr>
            <a:r>
              <a:rPr lang="fr-FR" altLang="fr-FR" smtClean="0">
                <a:ea typeface="ＭＳ Ｐゴシック"/>
              </a:rPr>
              <a:t>Seuil inférieur = demande sur  base d’éléments objectifs</a:t>
            </a:r>
          </a:p>
          <a:p>
            <a:pPr>
              <a:buFont typeface="Wingdings" pitchFamily="2" charset="2"/>
              <a:buChar char="è"/>
            </a:pPr>
            <a:endParaRPr lang="fr-FR" altLang="fr-FR" smtClean="0">
              <a:ea typeface="ＭＳ Ｐゴシック"/>
            </a:endParaRPr>
          </a:p>
        </p:txBody>
      </p:sp>
      <p:sp>
        <p:nvSpPr>
          <p:cNvPr id="26628" name="Slide Number Placeholder 3"/>
          <p:cNvSpPr>
            <a:spLocks noGrp="1"/>
          </p:cNvSpPr>
          <p:nvPr>
            <p:ph type="sldNum" sz="quarter" idx="10"/>
          </p:nvPr>
        </p:nvSpPr>
        <p:spPr>
          <a:noFill/>
        </p:spPr>
        <p:txBody>
          <a:bodyPr/>
          <a:lstStyle/>
          <a:p>
            <a:fld id="{484BE681-0436-44D5-806C-6D9CBE5B4E78}" type="slidenum">
              <a:rPr lang="en-US" altLang="fr-FR" smtClean="0">
                <a:ea typeface="ＭＳ Ｐゴシック"/>
                <a:cs typeface="ＭＳ Ｐゴシック"/>
              </a:rPr>
              <a:pPr/>
              <a:t>22</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27651" name="Content Placeholder 2"/>
          <p:cNvSpPr>
            <a:spLocks noGrp="1"/>
          </p:cNvSpPr>
          <p:nvPr>
            <p:ph idx="1"/>
          </p:nvPr>
        </p:nvSpPr>
        <p:spPr/>
        <p:txBody>
          <a:bodyPr/>
          <a:lstStyle/>
          <a:p>
            <a:pPr>
              <a:buFontTx/>
              <a:buNone/>
            </a:pPr>
            <a:r>
              <a:rPr lang="fr-FR" altLang="fr-FR" b="1" smtClean="0">
                <a:solidFill>
                  <a:srgbClr val="FFC000"/>
                </a:solidFill>
                <a:ea typeface="ＭＳ Ｐゴシック"/>
              </a:rPr>
              <a:t>Contenu de la demande :</a:t>
            </a:r>
            <a:endParaRPr lang="fr-FR" altLang="fr-FR" smtClean="0">
              <a:solidFill>
                <a:srgbClr val="FFC000"/>
              </a:solidFill>
              <a:ea typeface="ＭＳ Ｐゴシック"/>
            </a:endParaRPr>
          </a:p>
          <a:p>
            <a:r>
              <a:rPr lang="fr-FR" altLang="fr-FR" smtClean="0">
                <a:ea typeface="ＭＳ Ｐゴシック"/>
              </a:rPr>
              <a:t>Modèle-type</a:t>
            </a:r>
          </a:p>
          <a:p>
            <a:r>
              <a:rPr lang="fr-BE" smtClean="0">
                <a:ea typeface="ＭＳ Ｐゴシック"/>
              </a:rPr>
              <a:t>La preuve est à charge de l’indépendant (en deux volets) :</a:t>
            </a:r>
          </a:p>
          <a:p>
            <a:pPr lvl="1"/>
            <a:r>
              <a:rPr lang="fr-BE" smtClean="0">
                <a:ea typeface="ＭＳ Ｐゴシック"/>
              </a:rPr>
              <a:t>Diminution des revenus de l’année N par rapport aux revenus de N-3</a:t>
            </a:r>
          </a:p>
          <a:p>
            <a:pPr lvl="1"/>
            <a:r>
              <a:rPr lang="fr-BE" smtClean="0">
                <a:ea typeface="ＭＳ Ｐゴシック"/>
              </a:rPr>
              <a:t>Diminution des revenus sous un certain seuil légal</a:t>
            </a:r>
          </a:p>
          <a:p>
            <a:pPr lvl="1"/>
            <a:endParaRPr lang="fr-FR" altLang="fr-FR" smtClean="0">
              <a:solidFill>
                <a:srgbClr val="FFC000"/>
              </a:solidFill>
              <a:ea typeface="ＭＳ Ｐゴシック"/>
            </a:endParaRPr>
          </a:p>
          <a:p>
            <a:pPr>
              <a:buFontTx/>
              <a:buNone/>
            </a:pPr>
            <a:r>
              <a:rPr lang="fr-FR" altLang="fr-FR" b="1" smtClean="0">
                <a:ea typeface="ＭＳ Ｐゴシック"/>
              </a:rPr>
              <a:t>Bref </a:t>
            </a:r>
            <a:r>
              <a:rPr lang="fr-FR" altLang="fr-FR" smtClean="0">
                <a:ea typeface="ＭＳ Ｐゴシック"/>
              </a:rPr>
              <a:t>: </a:t>
            </a:r>
          </a:p>
          <a:p>
            <a:r>
              <a:rPr lang="fr-FR" altLang="fr-FR" smtClean="0">
                <a:ea typeface="ＭＳ Ｐゴシック"/>
              </a:rPr>
              <a:t>En se basant sur une série d’éléments objectifs, l'indépendant doit donner une estimation réaliste de ses revenus de l’année N. </a:t>
            </a:r>
            <a:endParaRPr lang="fr-FR" altLang="fr-FR" smtClean="0">
              <a:solidFill>
                <a:srgbClr val="FFC000"/>
              </a:solidFill>
              <a:ea typeface="ＭＳ Ｐゴシック"/>
            </a:endParaRPr>
          </a:p>
          <a:p>
            <a:pPr>
              <a:buFontTx/>
              <a:buNone/>
            </a:pPr>
            <a:endParaRPr lang="fr-FR" altLang="fr-FR" smtClean="0">
              <a:solidFill>
                <a:srgbClr val="FFC000"/>
              </a:solidFill>
              <a:ea typeface="ＭＳ Ｐゴシック"/>
            </a:endParaRPr>
          </a:p>
          <a:p>
            <a:pPr>
              <a:buFontTx/>
              <a:buNone/>
            </a:pPr>
            <a:endParaRPr lang="fr-FR" altLang="fr-FR" smtClean="0">
              <a:solidFill>
                <a:srgbClr val="FFC000"/>
              </a:solidFill>
              <a:ea typeface="ＭＳ Ｐゴシック"/>
            </a:endParaRPr>
          </a:p>
        </p:txBody>
      </p:sp>
      <p:sp>
        <p:nvSpPr>
          <p:cNvPr id="27652" name="Slide Number Placeholder 3"/>
          <p:cNvSpPr>
            <a:spLocks noGrp="1"/>
          </p:cNvSpPr>
          <p:nvPr>
            <p:ph type="sldNum" sz="quarter" idx="10"/>
          </p:nvPr>
        </p:nvSpPr>
        <p:spPr>
          <a:noFill/>
        </p:spPr>
        <p:txBody>
          <a:bodyPr/>
          <a:lstStyle/>
          <a:p>
            <a:fld id="{310C40F8-6C15-4ABD-87AF-ABE3D6FDCE84}" type="slidenum">
              <a:rPr lang="en-US" altLang="fr-FR" smtClean="0">
                <a:ea typeface="ＭＳ Ｐゴシック"/>
                <a:cs typeface="ＭＳ Ｐゴシック"/>
              </a:rPr>
              <a:pPr/>
              <a:t>23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dirty="0" smtClean="0">
                <a:ea typeface="ＭＳ Ｐゴシック"/>
              </a:rPr>
              <a:t>Demande de diminution - éléments objectifs</a:t>
            </a:r>
            <a:endParaRPr lang="nl-BE" altLang="fr-FR" dirty="0" smtClean="0">
              <a:ea typeface="ＭＳ Ｐゴシック"/>
            </a:endParaRPr>
          </a:p>
        </p:txBody>
      </p:sp>
      <p:sp>
        <p:nvSpPr>
          <p:cNvPr id="28675" name="Content Placeholder 2"/>
          <p:cNvSpPr>
            <a:spLocks noGrp="1"/>
          </p:cNvSpPr>
          <p:nvPr>
            <p:ph idx="1"/>
          </p:nvPr>
        </p:nvSpPr>
        <p:spPr/>
        <p:txBody>
          <a:bodyPr/>
          <a:lstStyle/>
          <a:p>
            <a:pPr>
              <a:buFontTx/>
              <a:buNone/>
            </a:pPr>
            <a:r>
              <a:rPr lang="fr-FR" altLang="fr-FR" b="1" dirty="0" smtClean="0">
                <a:solidFill>
                  <a:srgbClr val="F8941F"/>
                </a:solidFill>
                <a:ea typeface="ＭＳ Ｐゴシック"/>
              </a:rPr>
              <a:t>Critères auxquels les preuves doivent satisfaire (voir annexe) :</a:t>
            </a:r>
            <a:endParaRPr lang="fr-FR" altLang="fr-FR" dirty="0" smtClean="0">
              <a:solidFill>
                <a:srgbClr val="F8941F"/>
              </a:solidFill>
              <a:ea typeface="ＭＳ Ｐゴシック"/>
            </a:endParaRPr>
          </a:p>
          <a:p>
            <a:pPr lvl="1"/>
            <a:r>
              <a:rPr lang="fr-FR" altLang="fr-FR" b="1" u="sng" dirty="0" smtClean="0">
                <a:ea typeface="ＭＳ Ｐゴシック"/>
              </a:rPr>
              <a:t>Critère 1 </a:t>
            </a:r>
            <a:r>
              <a:rPr lang="fr-FR" altLang="fr-FR" dirty="0" smtClean="0">
                <a:ea typeface="ＭＳ Ｐゴシック"/>
              </a:rPr>
              <a:t>: expériences précédentes avec le demandeur pouvant indiquer des </a:t>
            </a:r>
            <a:r>
              <a:rPr lang="fr-FR" altLang="fr-FR" b="1" dirty="0" smtClean="0">
                <a:ea typeface="ＭＳ Ｐゴシック"/>
              </a:rPr>
              <a:t>problèmes antérieurs</a:t>
            </a:r>
            <a:r>
              <a:rPr lang="fr-FR" altLang="fr-FR" dirty="0" smtClean="0">
                <a:ea typeface="ＭＳ Ｐゴシック"/>
              </a:rPr>
              <a:t> de </a:t>
            </a:r>
            <a:r>
              <a:rPr lang="fr-FR" altLang="fr-FR" b="1" dirty="0" smtClean="0">
                <a:ea typeface="ＭＳ Ｐゴシック"/>
              </a:rPr>
              <a:t>paiement</a:t>
            </a:r>
            <a:r>
              <a:rPr lang="fr-FR" altLang="fr-FR" dirty="0" smtClean="0">
                <a:ea typeface="ＭＳ Ｐゴシック"/>
              </a:rPr>
              <a:t> des cotisations dues</a:t>
            </a:r>
            <a:endParaRPr lang="fr-FR" altLang="fr-FR" sz="2000" dirty="0" smtClean="0">
              <a:solidFill>
                <a:srgbClr val="F8941F"/>
              </a:solidFill>
              <a:ea typeface="ＭＳ Ｐゴシック"/>
            </a:endParaRPr>
          </a:p>
          <a:p>
            <a:pPr lvl="1"/>
            <a:r>
              <a:rPr lang="fr-FR" altLang="fr-FR" b="1" u="sng" dirty="0" smtClean="0">
                <a:ea typeface="ＭＳ Ｐゴシック"/>
              </a:rPr>
              <a:t>Critère 2 </a:t>
            </a:r>
            <a:r>
              <a:rPr lang="fr-FR" altLang="fr-FR" dirty="0" smtClean="0">
                <a:ea typeface="ＭＳ Ｐゴシック"/>
              </a:rPr>
              <a:t>: circonstances </a:t>
            </a:r>
            <a:r>
              <a:rPr lang="fr-FR" altLang="fr-FR" b="1" dirty="0" smtClean="0">
                <a:ea typeface="ＭＳ Ｐゴシック"/>
              </a:rPr>
              <a:t>personnelles</a:t>
            </a:r>
            <a:r>
              <a:rPr lang="fr-FR" altLang="fr-FR" dirty="0" smtClean="0">
                <a:ea typeface="ＭＳ Ｐゴシック"/>
              </a:rPr>
              <a:t> du demandeur</a:t>
            </a:r>
            <a:endParaRPr lang="fr-FR" altLang="fr-FR" sz="2000" dirty="0" smtClean="0">
              <a:solidFill>
                <a:srgbClr val="F8941F"/>
              </a:solidFill>
              <a:ea typeface="ＭＳ Ｐゴシック"/>
            </a:endParaRPr>
          </a:p>
          <a:p>
            <a:pPr lvl="1"/>
            <a:r>
              <a:rPr lang="fr-FR" altLang="fr-FR" b="1" u="sng" dirty="0" smtClean="0">
                <a:ea typeface="ＭＳ Ｐゴシック"/>
              </a:rPr>
              <a:t>Critère 3 </a:t>
            </a:r>
            <a:r>
              <a:rPr lang="fr-FR" altLang="fr-FR" dirty="0" smtClean="0">
                <a:ea typeface="ＭＳ Ｐゴシック"/>
              </a:rPr>
              <a:t>: lien (in)direct avec l’exercice de l’</a:t>
            </a:r>
            <a:r>
              <a:rPr lang="fr-FR" altLang="fr-FR" b="1" dirty="0" smtClean="0">
                <a:ea typeface="ＭＳ Ｐゴシック"/>
              </a:rPr>
              <a:t>activité </a:t>
            </a:r>
            <a:endParaRPr lang="fr-FR" altLang="fr-FR" sz="2000" dirty="0" smtClean="0">
              <a:solidFill>
                <a:srgbClr val="F8941F"/>
              </a:solidFill>
              <a:ea typeface="ＭＳ Ｐゴシック"/>
            </a:endParaRPr>
          </a:p>
          <a:p>
            <a:pPr>
              <a:buFontTx/>
              <a:buNone/>
            </a:pPr>
            <a:r>
              <a:rPr lang="fr-FR" altLang="fr-FR" sz="2200" b="1" dirty="0" smtClean="0">
                <a:solidFill>
                  <a:srgbClr val="7DC243"/>
                </a:solidFill>
                <a:ea typeface="ＭＳ Ｐゴシック"/>
              </a:rPr>
              <a:t>ATTENTION !</a:t>
            </a:r>
            <a:endParaRPr lang="fr-FR" altLang="fr-FR" b="1" dirty="0" smtClean="0">
              <a:solidFill>
                <a:srgbClr val="7DC243"/>
              </a:solidFill>
              <a:ea typeface="ＭＳ Ｐゴシック"/>
            </a:endParaRPr>
          </a:p>
          <a:p>
            <a:pPr lvl="1">
              <a:buFont typeface="Wingdings" pitchFamily="2" charset="2"/>
              <a:buChar char="è"/>
            </a:pPr>
            <a:r>
              <a:rPr lang="fr-FR" altLang="fr-FR" sz="2000" dirty="0" smtClean="0">
                <a:ea typeface="ＭＳ Ｐゴシック"/>
              </a:rPr>
              <a:t>Chaque demande doit répondre à au moins 2 critères</a:t>
            </a:r>
          </a:p>
          <a:p>
            <a:pPr lvl="1">
              <a:buFont typeface="Wingdings" pitchFamily="2" charset="2"/>
              <a:buChar char="è"/>
            </a:pPr>
            <a:r>
              <a:rPr lang="fr-FR" altLang="fr-FR" dirty="0" smtClean="0">
                <a:ea typeface="ＭＳ Ｐゴシック"/>
              </a:rPr>
              <a:t>Chaque demande doit prouver au moins 1 élément des critères 2 ou 3</a:t>
            </a:r>
            <a:endParaRPr lang="fr-FR" altLang="fr-FR" sz="2000" dirty="0" smtClean="0">
              <a:solidFill>
                <a:srgbClr val="F8941F"/>
              </a:solidFill>
              <a:ea typeface="ＭＳ Ｐゴシック"/>
            </a:endParaRPr>
          </a:p>
          <a:p>
            <a:pPr lvl="1">
              <a:buFontTx/>
              <a:buNone/>
            </a:pPr>
            <a:r>
              <a:rPr lang="fr-FR" altLang="fr-FR" b="1" u="sng" dirty="0" smtClean="0">
                <a:solidFill>
                  <a:srgbClr val="7DC243"/>
                </a:solidFill>
                <a:ea typeface="ＭＳ Ｐゴシック"/>
              </a:rPr>
              <a:t>EXCEPTION :</a:t>
            </a:r>
            <a:endParaRPr lang="fr-FR" altLang="fr-FR" sz="2000" dirty="0" smtClean="0">
              <a:solidFill>
                <a:srgbClr val="F8941F"/>
              </a:solidFill>
              <a:ea typeface="ＭＳ Ｐゴシック"/>
            </a:endParaRPr>
          </a:p>
          <a:p>
            <a:pPr lvl="1">
              <a:buFont typeface="Wingdings" pitchFamily="2" charset="2"/>
              <a:buChar char="è"/>
            </a:pPr>
            <a:r>
              <a:rPr lang="fr-FR" altLang="fr-FR" dirty="0" smtClean="0">
                <a:ea typeface="ＭＳ Ｐゴシック"/>
              </a:rPr>
              <a:t>Si l’indépendant peut donner une estimation réaliste des revenus, sans pour autant satisfaire à 2 critères, la Caisse d’assurances sociales l’acceptera</a:t>
            </a:r>
          </a:p>
        </p:txBody>
      </p:sp>
      <p:sp>
        <p:nvSpPr>
          <p:cNvPr id="28676" name="Slide Number Placeholder 3"/>
          <p:cNvSpPr>
            <a:spLocks noGrp="1"/>
          </p:cNvSpPr>
          <p:nvPr>
            <p:ph type="sldNum" sz="quarter" idx="10"/>
          </p:nvPr>
        </p:nvSpPr>
        <p:spPr>
          <a:noFill/>
        </p:spPr>
        <p:txBody>
          <a:bodyPr/>
          <a:lstStyle/>
          <a:p>
            <a:fld id="{EE971DC0-6791-41BE-BBC7-E5054C9F3149}" type="slidenum">
              <a:rPr lang="en-US" altLang="fr-FR" smtClean="0">
                <a:ea typeface="ＭＳ Ｐゴシック"/>
                <a:cs typeface="ＭＳ Ｐゴシック"/>
              </a:rPr>
              <a:pPr/>
              <a:t>24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nl-BE" dirty="0" smtClean="0"/>
          </a:p>
          <a:p>
            <a:pPr>
              <a:buNone/>
            </a:pPr>
            <a:r>
              <a:rPr lang="nl-BE" dirty="0" err="1" smtClean="0"/>
              <a:t>Demande</a:t>
            </a:r>
            <a:r>
              <a:rPr lang="nl-BE" dirty="0" smtClean="0"/>
              <a:t> de </a:t>
            </a:r>
            <a:r>
              <a:rPr lang="nl-BE" b="1" dirty="0" err="1" smtClean="0"/>
              <a:t>réduction</a:t>
            </a:r>
            <a:r>
              <a:rPr lang="nl-BE" dirty="0" smtClean="0"/>
              <a:t> des </a:t>
            </a:r>
            <a:r>
              <a:rPr lang="nl-BE" dirty="0" err="1" smtClean="0"/>
              <a:t>cotisations</a:t>
            </a:r>
            <a:r>
              <a:rPr lang="nl-BE" dirty="0" smtClean="0"/>
              <a:t> </a:t>
            </a:r>
            <a:r>
              <a:rPr lang="nl-BE" dirty="0" err="1" smtClean="0"/>
              <a:t>calculées</a:t>
            </a:r>
            <a:r>
              <a:rPr lang="nl-BE" dirty="0" smtClean="0"/>
              <a:t> sur N-3</a:t>
            </a:r>
          </a:p>
          <a:p>
            <a:pPr lvl="1">
              <a:buNone/>
            </a:pPr>
            <a:endParaRPr lang="nl-BE" dirty="0" smtClean="0">
              <a:sym typeface="Wingdings" pitchFamily="2" charset="2"/>
            </a:endParaRPr>
          </a:p>
          <a:p>
            <a:pPr lvl="1">
              <a:buNone/>
            </a:pPr>
            <a:r>
              <a:rPr lang="nl-BE" dirty="0" smtClean="0">
                <a:sym typeface="Wingdings" pitchFamily="2" charset="2"/>
              </a:rPr>
              <a:t>	</a:t>
            </a:r>
            <a:r>
              <a:rPr lang="nl-BE" dirty="0" err="1" smtClean="0">
                <a:sym typeface="Wingdings" pitchFamily="2" charset="2"/>
              </a:rPr>
              <a:t>Uniquement</a:t>
            </a:r>
            <a:r>
              <a:rPr lang="nl-BE" dirty="0" smtClean="0">
                <a:sym typeface="Wingdings" pitchFamily="2" charset="2"/>
              </a:rPr>
              <a:t> </a:t>
            </a:r>
            <a:r>
              <a:rPr lang="nl-BE" dirty="0" err="1" smtClean="0">
                <a:sym typeface="Wingdings" pitchFamily="2" charset="2"/>
              </a:rPr>
              <a:t>possible</a:t>
            </a:r>
            <a:r>
              <a:rPr lang="nl-BE" dirty="0" smtClean="0">
                <a:sym typeface="Wingdings" pitchFamily="2" charset="2"/>
              </a:rPr>
              <a:t> si </a:t>
            </a:r>
            <a:r>
              <a:rPr lang="nl-BE" dirty="0" err="1" smtClean="0">
                <a:sym typeface="Wingdings" pitchFamily="2" charset="2"/>
              </a:rPr>
              <a:t>le</a:t>
            </a:r>
            <a:r>
              <a:rPr lang="nl-BE" dirty="0" smtClean="0">
                <a:sym typeface="Wingdings" pitchFamily="2" charset="2"/>
              </a:rPr>
              <a:t> TI peut </a:t>
            </a:r>
            <a:r>
              <a:rPr lang="nl-BE" dirty="0" err="1" smtClean="0">
                <a:sym typeface="Wingdings" pitchFamily="2" charset="2"/>
              </a:rPr>
              <a:t>démontrer</a:t>
            </a:r>
            <a:r>
              <a:rPr lang="nl-BE" dirty="0" smtClean="0">
                <a:sym typeface="Wingdings" pitchFamily="2" charset="2"/>
              </a:rPr>
              <a:t>, sur la base </a:t>
            </a:r>
            <a:r>
              <a:rPr lang="nl-BE" dirty="0" err="1" smtClean="0">
                <a:sym typeface="Wingdings" pitchFamily="2" charset="2"/>
              </a:rPr>
              <a:t>d’éléments</a:t>
            </a:r>
            <a:r>
              <a:rPr lang="nl-BE" dirty="0" smtClean="0">
                <a:sym typeface="Wingdings" pitchFamily="2" charset="2"/>
              </a:rPr>
              <a:t> </a:t>
            </a:r>
            <a:r>
              <a:rPr lang="nl-BE" dirty="0" err="1" smtClean="0">
                <a:sym typeface="Wingdings" pitchFamily="2" charset="2"/>
              </a:rPr>
              <a:t>objectifs</a:t>
            </a:r>
            <a:r>
              <a:rPr lang="nl-BE" dirty="0" smtClean="0">
                <a:sym typeface="Wingdings" pitchFamily="2" charset="2"/>
              </a:rPr>
              <a:t>, </a:t>
            </a:r>
            <a:r>
              <a:rPr lang="nl-BE" dirty="0" err="1" smtClean="0">
                <a:sym typeface="Wingdings" pitchFamily="2" charset="2"/>
              </a:rPr>
              <a:t>que</a:t>
            </a:r>
            <a:r>
              <a:rPr lang="nl-BE" dirty="0" smtClean="0">
                <a:sym typeface="Wingdings" pitchFamily="2" charset="2"/>
              </a:rPr>
              <a:t> </a:t>
            </a:r>
            <a:r>
              <a:rPr lang="nl-BE" dirty="0" err="1" smtClean="0">
                <a:sym typeface="Wingdings" pitchFamily="2" charset="2"/>
              </a:rPr>
              <a:t>ses</a:t>
            </a:r>
            <a:r>
              <a:rPr lang="nl-BE" dirty="0" smtClean="0">
                <a:sym typeface="Wingdings" pitchFamily="2" charset="2"/>
              </a:rPr>
              <a:t> </a:t>
            </a:r>
            <a:r>
              <a:rPr lang="nl-BE" dirty="0" err="1" smtClean="0">
                <a:sym typeface="Wingdings" pitchFamily="2" charset="2"/>
              </a:rPr>
              <a:t>revenus</a:t>
            </a:r>
            <a:r>
              <a:rPr lang="nl-BE" dirty="0" smtClean="0">
                <a:sym typeface="Wingdings" pitchFamily="2" charset="2"/>
              </a:rPr>
              <a:t> </a:t>
            </a:r>
            <a:r>
              <a:rPr lang="nl-BE" dirty="0" err="1" smtClean="0">
                <a:sym typeface="Wingdings" pitchFamily="2" charset="2"/>
              </a:rPr>
              <a:t>pour</a:t>
            </a:r>
            <a:r>
              <a:rPr lang="nl-BE" dirty="0" smtClean="0">
                <a:sym typeface="Wingdings" pitchFamily="2" charset="2"/>
              </a:rPr>
              <a:t> </a:t>
            </a:r>
            <a:r>
              <a:rPr lang="nl-BE" dirty="0" err="1" smtClean="0">
                <a:sym typeface="Wingdings" pitchFamily="2" charset="2"/>
              </a:rPr>
              <a:t>l’année</a:t>
            </a:r>
            <a:r>
              <a:rPr lang="nl-BE" dirty="0" smtClean="0">
                <a:sym typeface="Wingdings" pitchFamily="2" charset="2"/>
              </a:rPr>
              <a:t> N </a:t>
            </a:r>
            <a:r>
              <a:rPr lang="nl-BE" dirty="0" err="1" smtClean="0">
                <a:sym typeface="Wingdings" pitchFamily="2" charset="2"/>
              </a:rPr>
              <a:t>ne</a:t>
            </a:r>
            <a:r>
              <a:rPr lang="nl-BE" dirty="0" smtClean="0">
                <a:sym typeface="Wingdings" pitchFamily="2" charset="2"/>
              </a:rPr>
              <a:t> </a:t>
            </a:r>
            <a:r>
              <a:rPr lang="nl-BE" dirty="0" err="1" smtClean="0">
                <a:sym typeface="Wingdings" pitchFamily="2" charset="2"/>
              </a:rPr>
              <a:t>dépasseront</a:t>
            </a:r>
            <a:r>
              <a:rPr lang="nl-BE" dirty="0" smtClean="0">
                <a:sym typeface="Wingdings" pitchFamily="2" charset="2"/>
              </a:rPr>
              <a:t> pas :</a:t>
            </a:r>
          </a:p>
          <a:p>
            <a:pPr lvl="2">
              <a:buFont typeface="Wingdings" pitchFamily="2" charset="2"/>
              <a:buChar char="Ø"/>
            </a:pPr>
            <a:r>
              <a:rPr lang="nl-BE" dirty="0" smtClean="0">
                <a:solidFill>
                  <a:schemeClr val="accent2"/>
                </a:solidFill>
                <a:sym typeface="Wingdings" pitchFamily="2" charset="2"/>
              </a:rPr>
              <a:t> </a:t>
            </a:r>
            <a:r>
              <a:rPr lang="nl-BE" dirty="0" smtClean="0">
                <a:solidFill>
                  <a:srgbClr val="6893CC"/>
                </a:solidFill>
                <a:sym typeface="Wingdings" pitchFamily="2" charset="2"/>
              </a:rPr>
              <a:t>12.870.43€ : </a:t>
            </a:r>
            <a:r>
              <a:rPr lang="nl-BE" dirty="0" err="1" smtClean="0">
                <a:solidFill>
                  <a:srgbClr val="6893CC"/>
                </a:solidFill>
                <a:sym typeface="Wingdings" pitchFamily="2" charset="2"/>
              </a:rPr>
              <a:t>le</a:t>
            </a:r>
            <a:r>
              <a:rPr lang="nl-BE" dirty="0" smtClean="0">
                <a:solidFill>
                  <a:srgbClr val="6893CC"/>
                </a:solidFill>
                <a:sym typeface="Wingdings" pitchFamily="2" charset="2"/>
              </a:rPr>
              <a:t> TI </a:t>
            </a:r>
            <a:r>
              <a:rPr lang="nl-BE" dirty="0" err="1" smtClean="0">
                <a:solidFill>
                  <a:srgbClr val="6893CC"/>
                </a:solidFill>
                <a:sym typeface="Wingdings" pitchFamily="2" charset="2"/>
              </a:rPr>
              <a:t>paiera</a:t>
            </a:r>
            <a:r>
              <a:rPr lang="nl-BE" dirty="0" smtClean="0">
                <a:solidFill>
                  <a:srgbClr val="6893CC"/>
                </a:solidFill>
                <a:sym typeface="Wingdings" pitchFamily="2" charset="2"/>
              </a:rPr>
              <a:t> </a:t>
            </a:r>
            <a:r>
              <a:rPr lang="nl-BE" dirty="0" err="1" smtClean="0">
                <a:solidFill>
                  <a:srgbClr val="6893CC"/>
                </a:solidFill>
                <a:sym typeface="Wingdings" pitchFamily="2" charset="2"/>
              </a:rPr>
              <a:t>une</a:t>
            </a:r>
            <a:r>
              <a:rPr lang="nl-BE" dirty="0" smtClean="0">
                <a:solidFill>
                  <a:srgbClr val="6893CC"/>
                </a:solidFill>
                <a:sym typeface="Wingdings" pitchFamily="2" charset="2"/>
              </a:rPr>
              <a:t> </a:t>
            </a:r>
            <a:r>
              <a:rPr lang="nl-BE" dirty="0" err="1" smtClean="0">
                <a:solidFill>
                  <a:srgbClr val="6893CC"/>
                </a:solidFill>
                <a:sym typeface="Wingdings" pitchFamily="2" charset="2"/>
              </a:rPr>
              <a:t>cotisation</a:t>
            </a:r>
            <a:r>
              <a:rPr lang="nl-BE" dirty="0" smtClean="0">
                <a:solidFill>
                  <a:srgbClr val="6893CC"/>
                </a:solidFill>
                <a:sym typeface="Wingdings" pitchFamily="2" charset="2"/>
              </a:rPr>
              <a:t> de 736,18€</a:t>
            </a:r>
          </a:p>
          <a:p>
            <a:pPr lvl="2">
              <a:buFont typeface="Wingdings" pitchFamily="2" charset="2"/>
              <a:buChar char="Ø"/>
            </a:pPr>
            <a:r>
              <a:rPr lang="nl-BE" dirty="0" smtClean="0">
                <a:solidFill>
                  <a:srgbClr val="6893CC"/>
                </a:solidFill>
                <a:sym typeface="Wingdings" pitchFamily="2" charset="2"/>
              </a:rPr>
              <a:t> 25.740,87 € : </a:t>
            </a:r>
            <a:r>
              <a:rPr lang="nl-BE" dirty="0" err="1" smtClean="0">
                <a:solidFill>
                  <a:srgbClr val="6893CC"/>
                </a:solidFill>
                <a:sym typeface="Wingdings" pitchFamily="2" charset="2"/>
              </a:rPr>
              <a:t>le</a:t>
            </a:r>
            <a:r>
              <a:rPr lang="nl-BE" dirty="0" smtClean="0">
                <a:solidFill>
                  <a:srgbClr val="6893CC"/>
                </a:solidFill>
                <a:sym typeface="Wingdings" pitchFamily="2" charset="2"/>
              </a:rPr>
              <a:t> TI </a:t>
            </a:r>
            <a:r>
              <a:rPr lang="nl-BE" dirty="0" err="1" smtClean="0">
                <a:solidFill>
                  <a:srgbClr val="6893CC"/>
                </a:solidFill>
                <a:sym typeface="Wingdings" pitchFamily="2" charset="2"/>
              </a:rPr>
              <a:t>paiera</a:t>
            </a:r>
            <a:r>
              <a:rPr lang="nl-BE" dirty="0" smtClean="0">
                <a:solidFill>
                  <a:srgbClr val="6893CC"/>
                </a:solidFill>
                <a:sym typeface="Wingdings" pitchFamily="2" charset="2"/>
              </a:rPr>
              <a:t> </a:t>
            </a:r>
            <a:r>
              <a:rPr lang="nl-BE" dirty="0" err="1" smtClean="0">
                <a:solidFill>
                  <a:srgbClr val="6893CC"/>
                </a:solidFill>
                <a:sym typeface="Wingdings" pitchFamily="2" charset="2"/>
              </a:rPr>
              <a:t>une</a:t>
            </a:r>
            <a:r>
              <a:rPr lang="nl-BE" dirty="0" smtClean="0">
                <a:solidFill>
                  <a:srgbClr val="6893CC"/>
                </a:solidFill>
                <a:sym typeface="Wingdings" pitchFamily="2" charset="2"/>
              </a:rPr>
              <a:t> </a:t>
            </a:r>
            <a:r>
              <a:rPr lang="nl-BE" dirty="0" err="1" smtClean="0">
                <a:solidFill>
                  <a:srgbClr val="6893CC"/>
                </a:solidFill>
                <a:sym typeface="Wingdings" pitchFamily="2" charset="2"/>
              </a:rPr>
              <a:t>cotisation</a:t>
            </a:r>
            <a:r>
              <a:rPr lang="nl-BE" dirty="0" smtClean="0">
                <a:solidFill>
                  <a:srgbClr val="6893CC"/>
                </a:solidFill>
                <a:sym typeface="Wingdings" pitchFamily="2" charset="2"/>
              </a:rPr>
              <a:t> de 1.367,03 €</a:t>
            </a:r>
            <a:endParaRPr lang="fr-BE" dirty="0"/>
          </a:p>
        </p:txBody>
      </p:sp>
      <p:sp>
        <p:nvSpPr>
          <p:cNvPr id="4" name="Espace réservé du numéro de diapositive 3"/>
          <p:cNvSpPr>
            <a:spLocks noGrp="1"/>
          </p:cNvSpPr>
          <p:nvPr>
            <p:ph type="sldNum" sz="quarter" idx="10"/>
          </p:nvPr>
        </p:nvSpPr>
        <p:spPr/>
        <p:txBody>
          <a:bodyPr/>
          <a:lstStyle/>
          <a:p>
            <a:pPr>
              <a:defRPr/>
            </a:pPr>
            <a:fld id="{A2C8C0DE-6865-4A07-BAAC-43CED11F5B26}" type="slidenum">
              <a:rPr lang="en-US" smtClean="0"/>
              <a:pPr>
                <a:defRPr/>
              </a:pPr>
              <a:t>25</a:t>
            </a:fld>
            <a:endParaRPr lang="en-US" dirty="0"/>
          </a:p>
        </p:txBody>
      </p:sp>
      <p:sp>
        <p:nvSpPr>
          <p:cNvPr id="5" name="Title 1"/>
          <p:cNvSpPr>
            <a:spLocks noGrp="1"/>
          </p:cNvSpPr>
          <p:nvPr>
            <p:ph type="title"/>
          </p:nvPr>
        </p:nvSpPr>
        <p:spPr/>
        <p:txBody>
          <a:bodyPr/>
          <a:lstStyle/>
          <a:p>
            <a:r>
              <a:rPr lang="fr-BE" altLang="fr-FR" dirty="0" smtClean="0">
                <a:ea typeface="ＭＳ Ｐゴシック"/>
              </a:rPr>
              <a:t>Demande de diminution - éléments objectifs</a:t>
            </a:r>
            <a:endParaRPr lang="nl-BE" altLang="fr-FR" dirty="0" smtClean="0">
              <a:ea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29699" name="Content Placeholder 2"/>
          <p:cNvSpPr>
            <a:spLocks noGrp="1"/>
          </p:cNvSpPr>
          <p:nvPr>
            <p:ph idx="1"/>
          </p:nvPr>
        </p:nvSpPr>
        <p:spPr/>
        <p:txBody>
          <a:bodyPr/>
          <a:lstStyle/>
          <a:p>
            <a:pPr>
              <a:buFontTx/>
              <a:buNone/>
            </a:pPr>
            <a:r>
              <a:rPr lang="fr-BE" altLang="fr-FR" sz="1800" b="1" dirty="0" smtClean="0">
                <a:solidFill>
                  <a:srgbClr val="FFC000"/>
                </a:solidFill>
                <a:ea typeface="ＭＳ Ｐゴシック"/>
              </a:rPr>
              <a:t>Durée de validité de la demande :</a:t>
            </a:r>
            <a:endParaRPr lang="fr-BE" altLang="fr-FR" sz="1800" dirty="0" smtClean="0">
              <a:solidFill>
                <a:srgbClr val="FFC000"/>
              </a:solidFill>
              <a:ea typeface="ＭＳ Ｐゴシック"/>
            </a:endParaRPr>
          </a:p>
          <a:p>
            <a:r>
              <a:rPr lang="fr-BE" altLang="fr-FR" sz="1800" dirty="0" smtClean="0">
                <a:ea typeface="ＭＳ Ｐゴシック"/>
              </a:rPr>
              <a:t>Une demande de diminution des cotisations sociales provisoires relative à une année N ne peut valoir que pour l’année N </a:t>
            </a:r>
            <a:endParaRPr lang="fr-BE" altLang="fr-FR" sz="1800" dirty="0" smtClean="0">
              <a:solidFill>
                <a:srgbClr val="FFC000"/>
              </a:solidFill>
              <a:ea typeface="ＭＳ Ｐゴシック"/>
            </a:endParaRPr>
          </a:p>
          <a:p>
            <a:pPr>
              <a:buFontTx/>
              <a:buNone/>
            </a:pPr>
            <a:r>
              <a:rPr lang="nl-BE" altLang="fr-FR" sz="1800" b="1" u="sng" dirty="0" smtClean="0">
                <a:solidFill>
                  <a:srgbClr val="92D050"/>
                </a:solidFill>
                <a:ea typeface="ＭＳ Ｐゴシック"/>
              </a:rPr>
              <a:t>EXCEPTIONS </a:t>
            </a:r>
            <a:r>
              <a:rPr lang="nl-BE" altLang="fr-FR" sz="1800" b="1" u="sng" dirty="0" smtClean="0">
                <a:ea typeface="ＭＳ Ｐゴシック"/>
              </a:rPr>
              <a:t>:</a:t>
            </a:r>
            <a:endParaRPr lang="nl-BE" altLang="fr-FR" sz="1800" dirty="0" smtClean="0">
              <a:solidFill>
                <a:srgbClr val="FFC000"/>
              </a:solidFill>
              <a:ea typeface="ＭＳ Ｐゴシック"/>
            </a:endParaRPr>
          </a:p>
          <a:p>
            <a:r>
              <a:rPr lang="fr-BE" altLang="fr-FR" sz="1800" dirty="0" smtClean="0">
                <a:ea typeface="ＭＳ Ｐゴシック"/>
              </a:rPr>
              <a:t>Les cas dans lesquels l'indépendant est actif après sa prise de pension et continue à travailler dans les limites de l’activité autorisée.</a:t>
            </a:r>
          </a:p>
          <a:p>
            <a:r>
              <a:rPr lang="fr-BE" altLang="fr-FR" sz="1800" dirty="0" smtClean="0">
                <a:ea typeface="ＭＳ Ｐゴシック"/>
              </a:rPr>
              <a:t>Un indépendant à titre complémentaire ou un indépendant qui a déposé une demande en application de l'article 37 sera automatiquement exonéré ou versera une cotisation réduite si, de manière ‘provisoire’, les revenus de référence des trois années antérieures le permettent.</a:t>
            </a:r>
          </a:p>
          <a:p>
            <a:pPr>
              <a:buFontTx/>
              <a:buNone/>
            </a:pPr>
            <a:r>
              <a:rPr lang="nl-BE" altLang="fr-FR" sz="1800" dirty="0" smtClean="0">
                <a:ea typeface="ＭＳ Ｐゴシック"/>
              </a:rPr>
              <a:t>	</a:t>
            </a:r>
            <a:r>
              <a:rPr lang="nl-BE" altLang="fr-FR" sz="1800" dirty="0" smtClean="0">
                <a:ea typeface="ＭＳ Ｐゴシック"/>
                <a:sym typeface="Wingdings" pitchFamily="2" charset="2"/>
              </a:rPr>
              <a:t></a:t>
            </a:r>
            <a:r>
              <a:rPr lang="fr-BE" altLang="fr-FR" sz="1800" dirty="0" smtClean="0">
                <a:ea typeface="ＭＳ Ｐゴシック"/>
                <a:sym typeface="Wingdings" pitchFamily="2" charset="2"/>
              </a:rPr>
              <a:t>ATTENTION : permettre à l'indépendant de verser des cotisations supplémentaires de manière volontaire en cas de hausse de ses revenus, afin d’éviter des majorations</a:t>
            </a:r>
            <a:endParaRPr lang="fr-BE" altLang="fr-FR" dirty="0" smtClean="0">
              <a:solidFill>
                <a:srgbClr val="FF3333"/>
              </a:solidFill>
              <a:ea typeface="ＭＳ Ｐゴシック"/>
              <a:sym typeface="Wingdings" pitchFamily="2" charset="2"/>
            </a:endParaRPr>
          </a:p>
          <a:p>
            <a:endParaRPr lang="nl-BE" altLang="fr-FR" dirty="0" smtClean="0">
              <a:ea typeface="ＭＳ Ｐゴシック"/>
              <a:sym typeface="Wingdings" pitchFamily="2" charset="2"/>
            </a:endParaRPr>
          </a:p>
          <a:p>
            <a:pPr>
              <a:buFontTx/>
              <a:buNone/>
            </a:pPr>
            <a:r>
              <a:rPr lang="nl-BE" altLang="fr-FR" dirty="0" smtClean="0">
                <a:ea typeface="ＭＳ Ｐゴシック"/>
                <a:sym typeface="Wingdings" pitchFamily="2" charset="2"/>
              </a:rPr>
              <a:t> </a:t>
            </a:r>
          </a:p>
        </p:txBody>
      </p:sp>
      <p:sp>
        <p:nvSpPr>
          <p:cNvPr id="29700" name="Slide Number Placeholder 3"/>
          <p:cNvSpPr>
            <a:spLocks noGrp="1"/>
          </p:cNvSpPr>
          <p:nvPr>
            <p:ph type="sldNum" sz="quarter" idx="10"/>
          </p:nvPr>
        </p:nvSpPr>
        <p:spPr>
          <a:noFill/>
        </p:spPr>
        <p:txBody>
          <a:bodyPr/>
          <a:lstStyle/>
          <a:p>
            <a:fld id="{7C3AA844-DBD6-4B98-8548-9C5C5FE48FCD}" type="slidenum">
              <a:rPr lang="en-US" altLang="fr-FR" smtClean="0">
                <a:ea typeface="ＭＳ Ｐゴシック"/>
                <a:cs typeface="ＭＳ Ｐゴシック"/>
              </a:rPr>
              <a:pPr/>
              <a:t>26</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29700" name="Slide Number Placeholder 3"/>
          <p:cNvSpPr>
            <a:spLocks noGrp="1"/>
          </p:cNvSpPr>
          <p:nvPr>
            <p:ph type="sldNum" sz="quarter" idx="10"/>
          </p:nvPr>
        </p:nvSpPr>
        <p:spPr>
          <a:noFill/>
        </p:spPr>
        <p:txBody>
          <a:bodyPr/>
          <a:lstStyle/>
          <a:p>
            <a:fld id="{7C3AA844-DBD6-4B98-8548-9C5C5FE48FCD}" type="slidenum">
              <a:rPr lang="en-US" altLang="fr-FR" smtClean="0">
                <a:ea typeface="ＭＳ Ｐゴシック"/>
                <a:cs typeface="ＭＳ Ｐゴシック"/>
              </a:rPr>
              <a:pPr/>
              <a:t>27</a:t>
            </a:fld>
            <a:endParaRPr lang="en-US" altLang="fr-FR" smtClean="0">
              <a:ea typeface="ＭＳ Ｐゴシック"/>
              <a:cs typeface="ＭＳ Ｐゴシック"/>
            </a:endParaRPr>
          </a:p>
        </p:txBody>
      </p:sp>
      <p:sp>
        <p:nvSpPr>
          <p:cNvPr id="5" name="Espace réservé du contenu 4"/>
          <p:cNvSpPr>
            <a:spLocks noGrp="1"/>
          </p:cNvSpPr>
          <p:nvPr>
            <p:ph idx="1"/>
          </p:nvPr>
        </p:nvSpPr>
        <p:spPr/>
        <p:txBody>
          <a:bodyPr/>
          <a:lstStyle/>
          <a:p>
            <a:pPr lvl="3">
              <a:buNone/>
            </a:pPr>
            <a:r>
              <a:rPr lang="nl-BE" sz="1600" b="1" u="sng" dirty="0" err="1" smtClean="0">
                <a:solidFill>
                  <a:schemeClr val="accent1">
                    <a:lumMod val="75000"/>
                  </a:schemeClr>
                </a:solidFill>
              </a:rPr>
              <a:t>Exemple</a:t>
            </a:r>
            <a:r>
              <a:rPr lang="nl-BE" sz="1600" b="1" u="sng" dirty="0" smtClean="0">
                <a:solidFill>
                  <a:schemeClr val="accent1">
                    <a:lumMod val="75000"/>
                  </a:schemeClr>
                </a:solidFill>
              </a:rPr>
              <a:t> 1:</a:t>
            </a:r>
          </a:p>
          <a:p>
            <a:pPr lvl="3">
              <a:buNone/>
            </a:pPr>
            <a:endParaRPr lang="nl-BE" sz="1600" b="1" u="sng" dirty="0" smtClean="0">
              <a:solidFill>
                <a:schemeClr val="accent1">
                  <a:lumMod val="75000"/>
                </a:schemeClr>
              </a:solidFill>
            </a:endParaRPr>
          </a:p>
          <a:p>
            <a:pPr lvl="3">
              <a:buNone/>
            </a:pPr>
            <a:r>
              <a:rPr lang="nl-BE" dirty="0" err="1" smtClean="0"/>
              <a:t>Revenus</a:t>
            </a:r>
            <a:r>
              <a:rPr lang="nl-BE" dirty="0" smtClean="0"/>
              <a:t> N-3 = 50.000 €</a:t>
            </a:r>
          </a:p>
          <a:p>
            <a:pPr lvl="3">
              <a:buNone/>
            </a:pPr>
            <a:r>
              <a:rPr lang="nl-BE" dirty="0" err="1" smtClean="0"/>
              <a:t>Cotisation</a:t>
            </a:r>
            <a:r>
              <a:rPr lang="nl-BE" dirty="0" smtClean="0"/>
              <a:t> = 3024 €</a:t>
            </a:r>
          </a:p>
          <a:p>
            <a:pPr lvl="3">
              <a:buNone/>
            </a:pPr>
            <a:r>
              <a:rPr lang="nl-BE" dirty="0" smtClean="0"/>
              <a:t>	</a:t>
            </a:r>
            <a:r>
              <a:rPr lang="nl-BE" dirty="0" err="1" smtClean="0"/>
              <a:t>Le</a:t>
            </a:r>
            <a:r>
              <a:rPr lang="nl-BE" dirty="0" smtClean="0"/>
              <a:t> TI introduit </a:t>
            </a:r>
            <a:r>
              <a:rPr lang="nl-BE" dirty="0" err="1" smtClean="0"/>
              <a:t>un</a:t>
            </a:r>
            <a:r>
              <a:rPr lang="nl-BE" dirty="0" smtClean="0"/>
              <a:t> dossier </a:t>
            </a:r>
            <a:r>
              <a:rPr lang="nl-BE" dirty="0" err="1" smtClean="0"/>
              <a:t>auprès</a:t>
            </a:r>
            <a:r>
              <a:rPr lang="nl-BE" dirty="0" smtClean="0"/>
              <a:t> de sa Caisse </a:t>
            </a:r>
            <a:r>
              <a:rPr lang="nl-BE" dirty="0" err="1" smtClean="0"/>
              <a:t>d’assurances</a:t>
            </a:r>
            <a:r>
              <a:rPr lang="nl-BE" dirty="0" smtClean="0"/>
              <a:t> </a:t>
            </a:r>
            <a:r>
              <a:rPr lang="nl-BE" dirty="0" err="1" smtClean="0"/>
              <a:t>sociales</a:t>
            </a:r>
            <a:r>
              <a:rPr lang="nl-BE" dirty="0" smtClean="0"/>
              <a:t> en </a:t>
            </a:r>
            <a:r>
              <a:rPr lang="nl-BE" dirty="0" err="1" smtClean="0"/>
              <a:t>vue</a:t>
            </a:r>
            <a:r>
              <a:rPr lang="nl-BE" dirty="0" smtClean="0"/>
              <a:t> </a:t>
            </a:r>
            <a:r>
              <a:rPr lang="nl-BE" dirty="0" err="1" smtClean="0"/>
              <a:t>d’une</a:t>
            </a:r>
            <a:r>
              <a:rPr lang="nl-BE" dirty="0" smtClean="0"/>
              <a:t> </a:t>
            </a:r>
            <a:r>
              <a:rPr lang="nl-BE" dirty="0" err="1" smtClean="0"/>
              <a:t>réduction</a:t>
            </a:r>
            <a:r>
              <a:rPr lang="nl-BE" dirty="0" smtClean="0"/>
              <a:t> de </a:t>
            </a:r>
            <a:r>
              <a:rPr lang="nl-BE" dirty="0" err="1" smtClean="0"/>
              <a:t>ses</a:t>
            </a:r>
            <a:r>
              <a:rPr lang="nl-BE" dirty="0" smtClean="0"/>
              <a:t> </a:t>
            </a:r>
            <a:r>
              <a:rPr lang="nl-BE" dirty="0" err="1" smtClean="0"/>
              <a:t>cotisations</a:t>
            </a:r>
            <a:r>
              <a:rPr lang="nl-BE" dirty="0" smtClean="0"/>
              <a:t> </a:t>
            </a:r>
            <a:r>
              <a:rPr lang="nl-BE" dirty="0" err="1" smtClean="0"/>
              <a:t>sociales</a:t>
            </a:r>
            <a:r>
              <a:rPr lang="nl-BE" dirty="0" smtClean="0"/>
              <a:t>, </a:t>
            </a:r>
            <a:r>
              <a:rPr lang="nl-BE" dirty="0" err="1" smtClean="0"/>
              <a:t>qui</a:t>
            </a:r>
            <a:r>
              <a:rPr lang="nl-BE" dirty="0" smtClean="0"/>
              <a:t> fait </a:t>
            </a:r>
            <a:r>
              <a:rPr lang="nl-BE" dirty="0" err="1" smtClean="0"/>
              <a:t>apparaitre</a:t>
            </a:r>
            <a:r>
              <a:rPr lang="nl-BE" dirty="0" smtClean="0"/>
              <a:t> </a:t>
            </a:r>
            <a:r>
              <a:rPr lang="nl-BE" dirty="0" err="1" smtClean="0"/>
              <a:t>que</a:t>
            </a:r>
            <a:r>
              <a:rPr lang="nl-BE" dirty="0" smtClean="0"/>
              <a:t> </a:t>
            </a:r>
            <a:r>
              <a:rPr lang="nl-BE" dirty="0" err="1" smtClean="0"/>
              <a:t>son</a:t>
            </a:r>
            <a:r>
              <a:rPr lang="nl-BE" dirty="0" smtClean="0"/>
              <a:t> revenu </a:t>
            </a:r>
            <a:r>
              <a:rPr lang="nl-BE" dirty="0" err="1" smtClean="0"/>
              <a:t>estimé</a:t>
            </a:r>
            <a:r>
              <a:rPr lang="nl-BE" dirty="0" smtClean="0"/>
              <a:t> = 17.000 €</a:t>
            </a:r>
          </a:p>
          <a:p>
            <a:pPr lvl="3">
              <a:buNone/>
            </a:pPr>
            <a:r>
              <a:rPr lang="nl-BE" dirty="0" smtClean="0">
                <a:sym typeface="Wingdings" pitchFamily="2" charset="2"/>
              </a:rPr>
              <a:t> La CAS </a:t>
            </a:r>
            <a:r>
              <a:rPr lang="nl-BE" dirty="0" err="1" smtClean="0">
                <a:sym typeface="Wingdings" pitchFamily="2" charset="2"/>
              </a:rPr>
              <a:t>recalcule</a:t>
            </a:r>
            <a:r>
              <a:rPr lang="nl-BE" dirty="0" smtClean="0">
                <a:sym typeface="Wingdings" pitchFamily="2" charset="2"/>
              </a:rPr>
              <a:t> les </a:t>
            </a:r>
            <a:r>
              <a:rPr lang="nl-BE" dirty="0" err="1" smtClean="0">
                <a:sym typeface="Wingdings" pitchFamily="2" charset="2"/>
              </a:rPr>
              <a:t>cotisations</a:t>
            </a:r>
            <a:r>
              <a:rPr lang="nl-BE" dirty="0" smtClean="0">
                <a:sym typeface="Wingdings" pitchFamily="2" charset="2"/>
              </a:rPr>
              <a:t> sur 25.740,87 € =  1.367,03  €</a:t>
            </a:r>
            <a:r>
              <a:rPr lang="nl-BE" dirty="0" smtClean="0">
                <a:solidFill>
                  <a:schemeClr val="accent3">
                    <a:lumMod val="60000"/>
                    <a:lumOff val="40000"/>
                  </a:schemeClr>
                </a:solidFill>
                <a:sym typeface="Wingdings" pitchFamily="2" charset="2"/>
              </a:rPr>
              <a:t/>
            </a:r>
            <a:br>
              <a:rPr lang="nl-BE" dirty="0" smtClean="0">
                <a:solidFill>
                  <a:schemeClr val="accent3">
                    <a:lumMod val="60000"/>
                    <a:lumOff val="40000"/>
                  </a:schemeClr>
                </a:solidFill>
                <a:sym typeface="Wingdings" pitchFamily="2" charset="2"/>
              </a:rPr>
            </a:br>
            <a:endParaRPr lang="nl-BE" dirty="0" smtClean="0">
              <a:solidFill>
                <a:schemeClr val="accent3">
                  <a:lumMod val="60000"/>
                  <a:lumOff val="40000"/>
                </a:schemeClr>
              </a:solidFill>
            </a:endParaRPr>
          </a:p>
          <a:p>
            <a:pPr lvl="3">
              <a:buNone/>
            </a:pPr>
            <a:r>
              <a:rPr lang="nl-BE" sz="1600" b="1" u="sng" dirty="0" err="1" smtClean="0">
                <a:solidFill>
                  <a:schemeClr val="accent1">
                    <a:lumMod val="75000"/>
                  </a:schemeClr>
                </a:solidFill>
              </a:rPr>
              <a:t>Exemple</a:t>
            </a:r>
            <a:r>
              <a:rPr lang="nl-BE" sz="1600" b="1" u="sng" dirty="0" smtClean="0">
                <a:solidFill>
                  <a:schemeClr val="accent1">
                    <a:lumMod val="75000"/>
                  </a:schemeClr>
                </a:solidFill>
              </a:rPr>
              <a:t> 2:</a:t>
            </a:r>
          </a:p>
          <a:p>
            <a:pPr lvl="3">
              <a:buNone/>
            </a:pPr>
            <a:endParaRPr lang="nl-BE" sz="1600" b="1" dirty="0" smtClean="0">
              <a:solidFill>
                <a:schemeClr val="accent1">
                  <a:lumMod val="75000"/>
                </a:schemeClr>
              </a:solidFill>
            </a:endParaRPr>
          </a:p>
          <a:p>
            <a:pPr lvl="3">
              <a:buNone/>
            </a:pPr>
            <a:r>
              <a:rPr lang="nl-BE" dirty="0" err="1" smtClean="0"/>
              <a:t>Revenus</a:t>
            </a:r>
            <a:r>
              <a:rPr lang="nl-BE" dirty="0" smtClean="0"/>
              <a:t> N-3 = 50.000 €</a:t>
            </a:r>
          </a:p>
          <a:p>
            <a:pPr lvl="3">
              <a:buNone/>
            </a:pPr>
            <a:r>
              <a:rPr lang="nl-BE" dirty="0" err="1" smtClean="0"/>
              <a:t>Cotisation</a:t>
            </a:r>
            <a:r>
              <a:rPr lang="nl-BE" dirty="0" smtClean="0"/>
              <a:t> =</a:t>
            </a:r>
            <a:r>
              <a:rPr lang="nl-BE" dirty="0" smtClean="0">
                <a:solidFill>
                  <a:srgbClr val="FF0000"/>
                </a:solidFill>
              </a:rPr>
              <a:t> </a:t>
            </a:r>
            <a:r>
              <a:rPr lang="nl-BE" dirty="0" smtClean="0"/>
              <a:t>3024 €</a:t>
            </a:r>
          </a:p>
          <a:p>
            <a:pPr lvl="3">
              <a:buNone/>
            </a:pPr>
            <a:r>
              <a:rPr lang="nl-BE" dirty="0" smtClean="0"/>
              <a:t>	</a:t>
            </a:r>
            <a:r>
              <a:rPr lang="nl-BE" dirty="0" err="1" smtClean="0"/>
              <a:t>Le</a:t>
            </a:r>
            <a:r>
              <a:rPr lang="nl-BE" dirty="0" smtClean="0"/>
              <a:t> TI </a:t>
            </a:r>
            <a:r>
              <a:rPr lang="nl-BE" dirty="0" err="1" smtClean="0"/>
              <a:t>TI</a:t>
            </a:r>
            <a:r>
              <a:rPr lang="nl-BE" dirty="0" smtClean="0"/>
              <a:t> introduit </a:t>
            </a:r>
            <a:r>
              <a:rPr lang="nl-BE" dirty="0" err="1" smtClean="0"/>
              <a:t>un</a:t>
            </a:r>
            <a:r>
              <a:rPr lang="nl-BE" dirty="0" smtClean="0"/>
              <a:t> dossier </a:t>
            </a:r>
            <a:r>
              <a:rPr lang="nl-BE" dirty="0" err="1" smtClean="0"/>
              <a:t>auprès</a:t>
            </a:r>
            <a:r>
              <a:rPr lang="nl-BE" dirty="0" smtClean="0"/>
              <a:t> de sa Caisse </a:t>
            </a:r>
            <a:r>
              <a:rPr lang="nl-BE" dirty="0" err="1" smtClean="0"/>
              <a:t>d’assurances</a:t>
            </a:r>
            <a:r>
              <a:rPr lang="nl-BE" dirty="0" smtClean="0"/>
              <a:t> </a:t>
            </a:r>
            <a:r>
              <a:rPr lang="nl-BE" dirty="0" err="1" smtClean="0"/>
              <a:t>sociales</a:t>
            </a:r>
            <a:r>
              <a:rPr lang="nl-BE" dirty="0" smtClean="0"/>
              <a:t> en </a:t>
            </a:r>
            <a:r>
              <a:rPr lang="nl-BE" dirty="0" err="1" smtClean="0"/>
              <a:t>vue</a:t>
            </a:r>
            <a:r>
              <a:rPr lang="nl-BE" dirty="0" smtClean="0"/>
              <a:t> </a:t>
            </a:r>
            <a:r>
              <a:rPr lang="nl-BE" dirty="0" err="1" smtClean="0"/>
              <a:t>d’une</a:t>
            </a:r>
            <a:r>
              <a:rPr lang="nl-BE" dirty="0" smtClean="0"/>
              <a:t> </a:t>
            </a:r>
            <a:r>
              <a:rPr lang="nl-BE" dirty="0" err="1" smtClean="0"/>
              <a:t>réduction</a:t>
            </a:r>
            <a:r>
              <a:rPr lang="nl-BE" dirty="0" smtClean="0"/>
              <a:t> de </a:t>
            </a:r>
            <a:r>
              <a:rPr lang="nl-BE" dirty="0" err="1" smtClean="0"/>
              <a:t>ses</a:t>
            </a:r>
            <a:r>
              <a:rPr lang="nl-BE" dirty="0" smtClean="0"/>
              <a:t> </a:t>
            </a:r>
            <a:r>
              <a:rPr lang="nl-BE" dirty="0" err="1" smtClean="0"/>
              <a:t>cotisations</a:t>
            </a:r>
            <a:r>
              <a:rPr lang="nl-BE" dirty="0" smtClean="0"/>
              <a:t> </a:t>
            </a:r>
            <a:r>
              <a:rPr lang="nl-BE" dirty="0" err="1" smtClean="0"/>
              <a:t>sociales</a:t>
            </a:r>
            <a:r>
              <a:rPr lang="nl-BE" dirty="0" smtClean="0"/>
              <a:t>, </a:t>
            </a:r>
            <a:r>
              <a:rPr lang="nl-BE" dirty="0" err="1" smtClean="0"/>
              <a:t>qui</a:t>
            </a:r>
            <a:r>
              <a:rPr lang="nl-BE" dirty="0" smtClean="0"/>
              <a:t> fait </a:t>
            </a:r>
            <a:r>
              <a:rPr lang="nl-BE" dirty="0" err="1" smtClean="0"/>
              <a:t>apparaitre</a:t>
            </a:r>
            <a:r>
              <a:rPr lang="nl-BE" dirty="0" smtClean="0"/>
              <a:t> </a:t>
            </a:r>
            <a:r>
              <a:rPr lang="nl-BE" dirty="0" err="1" smtClean="0"/>
              <a:t>que</a:t>
            </a:r>
            <a:r>
              <a:rPr lang="nl-BE" dirty="0" smtClean="0"/>
              <a:t> </a:t>
            </a:r>
            <a:r>
              <a:rPr lang="nl-BE" dirty="0" err="1" smtClean="0"/>
              <a:t>son</a:t>
            </a:r>
            <a:r>
              <a:rPr lang="nl-BE" dirty="0" smtClean="0"/>
              <a:t> revenu </a:t>
            </a:r>
            <a:r>
              <a:rPr lang="nl-BE" dirty="0" err="1" smtClean="0"/>
              <a:t>estimé</a:t>
            </a:r>
            <a:r>
              <a:rPr lang="nl-BE" dirty="0" smtClean="0"/>
              <a:t> = 40.000 €</a:t>
            </a:r>
          </a:p>
          <a:p>
            <a:pPr lvl="3">
              <a:buNone/>
            </a:pPr>
            <a:r>
              <a:rPr lang="nl-BE" dirty="0" smtClean="0">
                <a:sym typeface="Wingdings" pitchFamily="2" charset="2"/>
              </a:rPr>
              <a:t> La CAS </a:t>
            </a:r>
            <a:r>
              <a:rPr lang="nl-BE" dirty="0" err="1" smtClean="0">
                <a:sym typeface="Wingdings" pitchFamily="2" charset="2"/>
              </a:rPr>
              <a:t>ne</a:t>
            </a:r>
            <a:r>
              <a:rPr lang="nl-BE" dirty="0" smtClean="0">
                <a:sym typeface="Wingdings" pitchFamily="2" charset="2"/>
              </a:rPr>
              <a:t> peut pas </a:t>
            </a:r>
            <a:r>
              <a:rPr lang="nl-BE" dirty="0" err="1" smtClean="0">
                <a:sym typeface="Wingdings" pitchFamily="2" charset="2"/>
              </a:rPr>
              <a:t>revoir</a:t>
            </a:r>
            <a:r>
              <a:rPr lang="nl-BE" dirty="0" smtClean="0">
                <a:sym typeface="Wingdings" pitchFamily="2" charset="2"/>
              </a:rPr>
              <a:t> la </a:t>
            </a:r>
            <a:r>
              <a:rPr lang="nl-BE" dirty="0" err="1" smtClean="0">
                <a:sym typeface="Wingdings" pitchFamily="2" charset="2"/>
              </a:rPr>
              <a:t>cotisation</a:t>
            </a:r>
            <a:r>
              <a:rPr lang="nl-BE" dirty="0" smtClean="0">
                <a:sym typeface="Wingdings" pitchFamily="2" charset="2"/>
              </a:rPr>
              <a:t> </a:t>
            </a:r>
            <a:r>
              <a:rPr lang="nl-BE" dirty="0" err="1" smtClean="0">
                <a:sym typeface="Wingdings" pitchFamily="2" charset="2"/>
              </a:rPr>
              <a:t>calculée</a:t>
            </a:r>
            <a:r>
              <a:rPr lang="nl-BE" dirty="0" smtClean="0">
                <a:sym typeface="Wingdings" pitchFamily="2" charset="2"/>
              </a:rPr>
              <a:t> de 3.024</a:t>
            </a:r>
            <a:r>
              <a:rPr lang="nl-BE" dirty="0" smtClean="0">
                <a:solidFill>
                  <a:srgbClr val="FF0000"/>
                </a:solidFill>
                <a:sym typeface="Wingdings" pitchFamily="2" charset="2"/>
              </a:rPr>
              <a:t> </a:t>
            </a:r>
            <a:r>
              <a:rPr lang="nl-BE" dirty="0" smtClean="0">
                <a:solidFill>
                  <a:schemeClr val="accent1">
                    <a:lumMod val="75000"/>
                  </a:schemeClr>
                </a:solidFill>
                <a:sym typeface="Wingdings" pitchFamily="2" charset="2"/>
              </a:rPr>
              <a:t>€</a:t>
            </a:r>
            <a:endParaRPr lang="nl-BE" dirty="0" smtClean="0">
              <a:solidFill>
                <a:schemeClr val="accent1">
                  <a:lumMod val="75000"/>
                </a:schemeClr>
              </a:solidFill>
            </a:endParaRPr>
          </a:p>
          <a:p>
            <a:endParaRPr lang="fr-B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30723" name="Content Placeholder 2"/>
          <p:cNvSpPr>
            <a:spLocks noGrp="1"/>
          </p:cNvSpPr>
          <p:nvPr>
            <p:ph idx="1"/>
          </p:nvPr>
        </p:nvSpPr>
        <p:spPr>
          <a:xfrm>
            <a:off x="250825" y="908050"/>
            <a:ext cx="8642350" cy="5113338"/>
          </a:xfrm>
        </p:spPr>
        <p:txBody>
          <a:bodyPr/>
          <a:lstStyle/>
          <a:p>
            <a:pPr>
              <a:buFontTx/>
              <a:buNone/>
            </a:pPr>
            <a:r>
              <a:rPr lang="fr-FR" altLang="fr-FR" b="1" smtClean="0">
                <a:solidFill>
                  <a:srgbClr val="FFC000"/>
                </a:solidFill>
                <a:ea typeface="ＭＳ Ｐゴシック"/>
              </a:rPr>
              <a:t>POINTS D'ATTENTION :</a:t>
            </a:r>
            <a:endParaRPr lang="fr-FR" altLang="fr-FR" smtClean="0">
              <a:solidFill>
                <a:srgbClr val="FFC000"/>
              </a:solidFill>
              <a:ea typeface="ＭＳ Ｐゴシック"/>
            </a:endParaRPr>
          </a:p>
          <a:p>
            <a:r>
              <a:rPr lang="fr-FR" altLang="fr-FR" smtClean="0">
                <a:ea typeface="ＭＳ Ｐゴシック"/>
              </a:rPr>
              <a:t>Si l'indépendant a déposé </a:t>
            </a:r>
            <a:r>
              <a:rPr lang="fr-FR" altLang="fr-FR" b="1" smtClean="0">
                <a:solidFill>
                  <a:srgbClr val="005AAE"/>
                </a:solidFill>
                <a:ea typeface="ＭＳ Ｐゴシック"/>
              </a:rPr>
              <a:t>une demande de diminution injustifiée </a:t>
            </a:r>
            <a:r>
              <a:rPr lang="fr-FR" altLang="fr-FR" smtClean="0">
                <a:ea typeface="ＭＳ Ｐゴシック"/>
              </a:rPr>
              <a:t>(au moment de la régularisation, il s’avère que l’indépendant avait gagné davantage que le seuil diminué), </a:t>
            </a:r>
            <a:r>
              <a:rPr lang="fr-FR" altLang="fr-FR" smtClean="0">
                <a:solidFill>
                  <a:srgbClr val="005AAE"/>
                </a:solidFill>
                <a:ea typeface="ＭＳ Ｐゴシック"/>
              </a:rPr>
              <a:t>les </a:t>
            </a:r>
            <a:r>
              <a:rPr lang="fr-FR" altLang="fr-FR" b="1" smtClean="0">
                <a:solidFill>
                  <a:srgbClr val="005AAE"/>
                </a:solidFill>
                <a:ea typeface="ＭＳ Ｐゴシック"/>
              </a:rPr>
              <a:t>MAJORATIONS</a:t>
            </a:r>
            <a:r>
              <a:rPr lang="fr-FR" altLang="fr-FR" smtClean="0">
                <a:solidFill>
                  <a:srgbClr val="005AAE"/>
                </a:solidFill>
                <a:ea typeface="ＭＳ Ｐゴシック"/>
              </a:rPr>
              <a:t> </a:t>
            </a:r>
            <a:r>
              <a:rPr lang="fr-FR" altLang="fr-FR" smtClean="0">
                <a:ea typeface="ＭＳ Ｐゴシック"/>
              </a:rPr>
              <a:t>seront comptabilisées  sur : </a:t>
            </a:r>
            <a:endParaRPr lang="fr-FR" altLang="fr-FR" smtClean="0">
              <a:solidFill>
                <a:srgbClr val="FFC000"/>
              </a:solidFill>
              <a:ea typeface="ＭＳ Ｐゴシック"/>
            </a:endParaRPr>
          </a:p>
          <a:p>
            <a:pPr>
              <a:buFontTx/>
              <a:buNone/>
            </a:pPr>
            <a:r>
              <a:rPr lang="fr-FR" altLang="fr-FR" smtClean="0">
                <a:solidFill>
                  <a:srgbClr val="7030A0"/>
                </a:solidFill>
                <a:ea typeface="ＭＳ Ｐゴシック"/>
              </a:rPr>
              <a:t>		la différence de cotisations entre le calcul effectué sur le revenu de trois années antérieures et le calcul sur le plafond réduit demandé par le  client </a:t>
            </a:r>
            <a:endParaRPr lang="fr-FR" altLang="fr-FR" smtClean="0">
              <a:solidFill>
                <a:srgbClr val="FFC000"/>
              </a:solidFill>
              <a:ea typeface="ＭＳ Ｐゴシック"/>
            </a:endParaRPr>
          </a:p>
          <a:p>
            <a:pPr>
              <a:buFontTx/>
              <a:buNone/>
            </a:pPr>
            <a:r>
              <a:rPr lang="fr-FR" altLang="fr-FR" smtClean="0">
                <a:solidFill>
                  <a:srgbClr val="0070C0"/>
                </a:solidFill>
                <a:ea typeface="ＭＳ Ｐゴシック"/>
              </a:rPr>
              <a:t>	</a:t>
            </a:r>
            <a:r>
              <a:rPr lang="fr-FR" altLang="fr-FR" smtClean="0">
                <a:solidFill>
                  <a:srgbClr val="0070C0"/>
                </a:solidFill>
                <a:ea typeface="ＭＳ Ｐゴシック"/>
                <a:sym typeface="Wingdings" pitchFamily="2" charset="2"/>
              </a:rPr>
              <a:t> 	les majorations (de 3 et de 7 %) ne sont comptabilisées que sur 	la différence de cotisations qui n'a pas été versée au 31/12 de l'année de cotisation</a:t>
            </a:r>
          </a:p>
        </p:txBody>
      </p:sp>
      <p:sp>
        <p:nvSpPr>
          <p:cNvPr id="30724" name="Slide Number Placeholder 3"/>
          <p:cNvSpPr>
            <a:spLocks noGrp="1"/>
          </p:cNvSpPr>
          <p:nvPr>
            <p:ph type="sldNum" sz="quarter" idx="10"/>
          </p:nvPr>
        </p:nvSpPr>
        <p:spPr>
          <a:noFill/>
        </p:spPr>
        <p:txBody>
          <a:bodyPr/>
          <a:lstStyle/>
          <a:p>
            <a:fld id="{1DE58CD9-5285-4ECF-814B-1733A13F3890}" type="slidenum">
              <a:rPr lang="en-US" altLang="fr-FR" smtClean="0">
                <a:ea typeface="ＭＳ Ｐゴシック"/>
                <a:cs typeface="ＭＳ Ｐゴシック"/>
              </a:rPr>
              <a:pPr/>
              <a:t>28</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30723" name="Content Placeholder 2"/>
          <p:cNvSpPr>
            <a:spLocks noGrp="1"/>
          </p:cNvSpPr>
          <p:nvPr>
            <p:ph idx="1"/>
          </p:nvPr>
        </p:nvSpPr>
        <p:spPr>
          <a:xfrm>
            <a:off x="250825" y="908050"/>
            <a:ext cx="8642350" cy="5113338"/>
          </a:xfrm>
        </p:spPr>
        <p:txBody>
          <a:bodyPr/>
          <a:lstStyle/>
          <a:p>
            <a:pPr>
              <a:buNone/>
            </a:pPr>
            <a:endParaRPr lang="nl-BE" dirty="0" smtClean="0"/>
          </a:p>
          <a:p>
            <a:pPr>
              <a:buNone/>
            </a:pPr>
            <a:r>
              <a:rPr lang="nl-BE" dirty="0" err="1" smtClean="0"/>
              <a:t>Supplément</a:t>
            </a:r>
            <a:r>
              <a:rPr lang="nl-BE" dirty="0" smtClean="0"/>
              <a:t> </a:t>
            </a:r>
            <a:r>
              <a:rPr lang="nl-BE" b="1" dirty="0" smtClean="0"/>
              <a:t>AVEC</a:t>
            </a:r>
            <a:r>
              <a:rPr lang="nl-BE" dirty="0" smtClean="0"/>
              <a:t> </a:t>
            </a:r>
            <a:r>
              <a:rPr lang="nl-BE" dirty="0" err="1" smtClean="0"/>
              <a:t>ou</a:t>
            </a:r>
            <a:r>
              <a:rPr lang="nl-BE" dirty="0" smtClean="0"/>
              <a:t> </a:t>
            </a:r>
            <a:r>
              <a:rPr lang="nl-BE" b="1" dirty="0" smtClean="0"/>
              <a:t>SANS</a:t>
            </a:r>
            <a:r>
              <a:rPr lang="nl-BE" dirty="0" smtClean="0"/>
              <a:t> </a:t>
            </a:r>
            <a:r>
              <a:rPr lang="nl-BE" dirty="0" err="1" smtClean="0"/>
              <a:t>majorations</a:t>
            </a:r>
            <a:r>
              <a:rPr lang="nl-BE" dirty="0" smtClean="0"/>
              <a:t> :</a:t>
            </a:r>
            <a:br>
              <a:rPr lang="nl-BE" dirty="0" smtClean="0"/>
            </a:br>
            <a:endParaRPr lang="nl-BE" dirty="0" smtClean="0">
              <a:solidFill>
                <a:srgbClr val="993399"/>
              </a:solidFill>
            </a:endParaRPr>
          </a:p>
          <a:p>
            <a:pPr lvl="2">
              <a:buNone/>
            </a:pPr>
            <a:r>
              <a:rPr lang="nl-BE" dirty="0" smtClean="0">
                <a:solidFill>
                  <a:srgbClr val="993399"/>
                </a:solidFill>
              </a:rPr>
              <a:t>	</a:t>
            </a:r>
            <a:r>
              <a:rPr lang="nl-BE" b="1" u="sng" dirty="0" err="1" smtClean="0">
                <a:solidFill>
                  <a:srgbClr val="3B7DBB"/>
                </a:solidFill>
              </a:rPr>
              <a:t>Exemple</a:t>
            </a:r>
            <a:r>
              <a:rPr lang="nl-BE" b="1" u="sng" dirty="0" smtClean="0">
                <a:solidFill>
                  <a:srgbClr val="3B7DBB"/>
                </a:solidFill>
              </a:rPr>
              <a:t> 1</a:t>
            </a:r>
          </a:p>
          <a:p>
            <a:pPr lvl="2">
              <a:buNone/>
            </a:pPr>
            <a:endParaRPr lang="nl-BE" b="1" u="sng" dirty="0" smtClean="0">
              <a:solidFill>
                <a:srgbClr val="3B7DBB"/>
              </a:solidFill>
            </a:endParaRPr>
          </a:p>
          <a:p>
            <a:pPr lvl="2">
              <a:buNone/>
            </a:pPr>
            <a:r>
              <a:rPr lang="nl-BE" dirty="0" smtClean="0">
                <a:solidFill>
                  <a:srgbClr val="3B7DBB"/>
                </a:solidFill>
              </a:rPr>
              <a:t>	</a:t>
            </a:r>
            <a:r>
              <a:rPr lang="nl-BE" dirty="0" err="1" smtClean="0">
                <a:solidFill>
                  <a:srgbClr val="3B7DBB"/>
                </a:solidFill>
              </a:rPr>
              <a:t>Revenus</a:t>
            </a:r>
            <a:r>
              <a:rPr lang="nl-BE" dirty="0" smtClean="0">
                <a:solidFill>
                  <a:srgbClr val="3B7DBB"/>
                </a:solidFill>
              </a:rPr>
              <a:t> 2012 = 30.000 €</a:t>
            </a:r>
            <a:br>
              <a:rPr lang="nl-BE" dirty="0" smtClean="0">
                <a:solidFill>
                  <a:srgbClr val="3B7DBB"/>
                </a:solidFill>
              </a:rPr>
            </a:br>
            <a:r>
              <a:rPr lang="nl-BE" dirty="0" err="1" smtClean="0">
                <a:solidFill>
                  <a:srgbClr val="3B7DBB"/>
                </a:solidFill>
              </a:rPr>
              <a:t>Le</a:t>
            </a:r>
            <a:r>
              <a:rPr lang="nl-BE" dirty="0" smtClean="0">
                <a:solidFill>
                  <a:srgbClr val="3B7DBB"/>
                </a:solidFill>
              </a:rPr>
              <a:t> TI a </a:t>
            </a:r>
            <a:r>
              <a:rPr lang="nl-BE" dirty="0" err="1" smtClean="0">
                <a:solidFill>
                  <a:srgbClr val="3B7DBB"/>
                </a:solidFill>
              </a:rPr>
              <a:t>demandé</a:t>
            </a:r>
            <a:r>
              <a:rPr lang="nl-BE" dirty="0" smtClean="0">
                <a:solidFill>
                  <a:srgbClr val="3B7DBB"/>
                </a:solidFill>
              </a:rPr>
              <a:t> de </a:t>
            </a:r>
            <a:r>
              <a:rPr lang="nl-BE" dirty="0" err="1" smtClean="0">
                <a:solidFill>
                  <a:srgbClr val="3B7DBB"/>
                </a:solidFill>
              </a:rPr>
              <a:t>calculer</a:t>
            </a:r>
            <a:r>
              <a:rPr lang="nl-BE" dirty="0" smtClean="0">
                <a:solidFill>
                  <a:srgbClr val="3B7DBB"/>
                </a:solidFill>
              </a:rPr>
              <a:t> sur 25.740,87 € </a:t>
            </a:r>
            <a:r>
              <a:rPr lang="nl-BE" dirty="0" err="1" smtClean="0">
                <a:solidFill>
                  <a:srgbClr val="3B7DBB"/>
                </a:solidFill>
              </a:rPr>
              <a:t>pour</a:t>
            </a:r>
            <a:r>
              <a:rPr lang="nl-BE" dirty="0" smtClean="0">
                <a:solidFill>
                  <a:srgbClr val="3B7DBB"/>
                </a:solidFill>
              </a:rPr>
              <a:t> 2015 en attente des </a:t>
            </a:r>
            <a:r>
              <a:rPr lang="nl-BE" dirty="0" err="1" smtClean="0">
                <a:solidFill>
                  <a:srgbClr val="3B7DBB"/>
                </a:solidFill>
              </a:rPr>
              <a:t>revenus</a:t>
            </a:r>
            <a:r>
              <a:rPr lang="nl-BE" dirty="0" smtClean="0">
                <a:solidFill>
                  <a:srgbClr val="3B7DBB"/>
                </a:solidFill>
              </a:rPr>
              <a:t> </a:t>
            </a:r>
            <a:r>
              <a:rPr lang="nl-BE" dirty="0" err="1" smtClean="0">
                <a:solidFill>
                  <a:srgbClr val="3B7DBB"/>
                </a:solidFill>
              </a:rPr>
              <a:t>définitifs</a:t>
            </a:r>
            <a:r>
              <a:rPr lang="nl-BE" dirty="0" smtClean="0">
                <a:solidFill>
                  <a:srgbClr val="3B7DBB"/>
                </a:solidFill>
              </a:rPr>
              <a:t/>
            </a:r>
            <a:br>
              <a:rPr lang="nl-BE" dirty="0" smtClean="0">
                <a:solidFill>
                  <a:srgbClr val="3B7DBB"/>
                </a:solidFill>
              </a:rPr>
            </a:br>
            <a:r>
              <a:rPr lang="nl-BE" dirty="0" smtClean="0">
                <a:solidFill>
                  <a:srgbClr val="3B7DBB"/>
                </a:solidFill>
              </a:rPr>
              <a:t>Revenu </a:t>
            </a:r>
            <a:r>
              <a:rPr lang="nl-BE" dirty="0" err="1" smtClean="0">
                <a:solidFill>
                  <a:srgbClr val="3B7DBB"/>
                </a:solidFill>
              </a:rPr>
              <a:t>définitif</a:t>
            </a:r>
            <a:r>
              <a:rPr lang="nl-BE" dirty="0" smtClean="0">
                <a:solidFill>
                  <a:srgbClr val="3B7DBB"/>
                </a:solidFill>
              </a:rPr>
              <a:t> 2015 = 35.000 €</a:t>
            </a:r>
          </a:p>
          <a:p>
            <a:pPr lvl="2">
              <a:buNone/>
            </a:pPr>
            <a:r>
              <a:rPr lang="nl-BE" dirty="0" smtClean="0">
                <a:solidFill>
                  <a:srgbClr val="3B7DBB"/>
                </a:solidFill>
              </a:rPr>
              <a:t>	</a:t>
            </a:r>
            <a:r>
              <a:rPr lang="nl-BE" dirty="0" smtClean="0">
                <a:solidFill>
                  <a:srgbClr val="3B7DBB"/>
                </a:solidFill>
                <a:sym typeface="Wingdings" pitchFamily="2" charset="2"/>
              </a:rPr>
              <a:t> </a:t>
            </a:r>
            <a:r>
              <a:rPr lang="nl-BE" dirty="0" err="1" smtClean="0">
                <a:solidFill>
                  <a:srgbClr val="3B7DBB"/>
                </a:solidFill>
                <a:sym typeface="Wingdings" pitchFamily="2" charset="2"/>
              </a:rPr>
              <a:t>Le</a:t>
            </a:r>
            <a:r>
              <a:rPr lang="nl-BE" dirty="0" smtClean="0">
                <a:solidFill>
                  <a:srgbClr val="3B7DBB"/>
                </a:solidFill>
                <a:sym typeface="Wingdings" pitchFamily="2" charset="2"/>
              </a:rPr>
              <a:t> TI est </a:t>
            </a:r>
            <a:r>
              <a:rPr lang="nl-BE" dirty="0" err="1" smtClean="0">
                <a:solidFill>
                  <a:srgbClr val="3B7DBB"/>
                </a:solidFill>
                <a:sym typeface="Wingdings" pitchFamily="2" charset="2"/>
              </a:rPr>
              <a:t>redevable</a:t>
            </a:r>
            <a:r>
              <a:rPr lang="nl-BE" dirty="0" smtClean="0">
                <a:solidFill>
                  <a:srgbClr val="3B7DBB"/>
                </a:solidFill>
                <a:sym typeface="Wingdings" pitchFamily="2" charset="2"/>
              </a:rPr>
              <a:t> de :</a:t>
            </a:r>
            <a:br>
              <a:rPr lang="nl-BE" dirty="0" smtClean="0">
                <a:solidFill>
                  <a:srgbClr val="3B7DBB"/>
                </a:solidFill>
                <a:sym typeface="Wingdings" pitchFamily="2" charset="2"/>
              </a:rPr>
            </a:br>
            <a:r>
              <a:rPr lang="nl-BE" dirty="0" smtClean="0">
                <a:solidFill>
                  <a:srgbClr val="3B7DBB"/>
                </a:solidFill>
                <a:sym typeface="Wingdings" pitchFamily="2" charset="2"/>
              </a:rPr>
              <a:t>- </a:t>
            </a:r>
            <a:r>
              <a:rPr lang="nl-BE" dirty="0" err="1" smtClean="0">
                <a:solidFill>
                  <a:srgbClr val="3B7DBB"/>
                </a:solidFill>
                <a:sym typeface="Wingdings" pitchFamily="2" charset="2"/>
              </a:rPr>
              <a:t>supplément</a:t>
            </a:r>
            <a:r>
              <a:rPr lang="nl-BE" dirty="0" smtClean="0">
                <a:solidFill>
                  <a:srgbClr val="3B7DBB"/>
                </a:solidFill>
                <a:sym typeface="Wingdings" pitchFamily="2" charset="2"/>
              </a:rPr>
              <a:t> </a:t>
            </a:r>
            <a:r>
              <a:rPr lang="nl-BE" dirty="0" err="1" smtClean="0">
                <a:solidFill>
                  <a:srgbClr val="3B7DBB"/>
                </a:solidFill>
                <a:sym typeface="Wingdings" pitchFamily="2" charset="2"/>
              </a:rPr>
              <a:t>calculé</a:t>
            </a:r>
            <a:r>
              <a:rPr lang="nl-BE" dirty="0" smtClean="0">
                <a:solidFill>
                  <a:srgbClr val="3B7DBB"/>
                </a:solidFill>
                <a:sym typeface="Wingdings" pitchFamily="2" charset="2"/>
              </a:rPr>
              <a:t> sur la </a:t>
            </a:r>
            <a:r>
              <a:rPr lang="nl-BE" dirty="0" err="1" smtClean="0">
                <a:solidFill>
                  <a:srgbClr val="3B7DBB"/>
                </a:solidFill>
                <a:sym typeface="Wingdings" pitchFamily="2" charset="2"/>
              </a:rPr>
              <a:t>différence</a:t>
            </a:r>
            <a:r>
              <a:rPr lang="nl-BE" dirty="0" smtClean="0">
                <a:solidFill>
                  <a:srgbClr val="3B7DBB"/>
                </a:solidFill>
                <a:sym typeface="Wingdings" pitchFamily="2" charset="2"/>
              </a:rPr>
              <a:t> </a:t>
            </a:r>
            <a:r>
              <a:rPr lang="nl-BE" dirty="0" err="1" smtClean="0">
                <a:solidFill>
                  <a:srgbClr val="3B7DBB"/>
                </a:solidFill>
                <a:sym typeface="Wingdings" pitchFamily="2" charset="2"/>
              </a:rPr>
              <a:t>entre</a:t>
            </a:r>
            <a:r>
              <a:rPr lang="nl-BE" dirty="0" smtClean="0">
                <a:solidFill>
                  <a:srgbClr val="3B7DBB"/>
                </a:solidFill>
                <a:sym typeface="Wingdings" pitchFamily="2" charset="2"/>
              </a:rPr>
              <a:t> 35.000 € et 25.740,87 €</a:t>
            </a:r>
          </a:p>
          <a:p>
            <a:pPr lvl="2">
              <a:buNone/>
            </a:pPr>
            <a:r>
              <a:rPr lang="nl-BE" dirty="0" smtClean="0">
                <a:solidFill>
                  <a:srgbClr val="3B7DBB"/>
                </a:solidFill>
                <a:sym typeface="Wingdings" pitchFamily="2" charset="2"/>
              </a:rPr>
              <a:t>	- </a:t>
            </a:r>
            <a:r>
              <a:rPr lang="nl-BE" dirty="0" err="1" smtClean="0">
                <a:solidFill>
                  <a:srgbClr val="3B7DBB"/>
                </a:solidFill>
                <a:sym typeface="Wingdings" pitchFamily="2" charset="2"/>
              </a:rPr>
              <a:t>majoration</a:t>
            </a:r>
            <a:r>
              <a:rPr lang="nl-BE" dirty="0" smtClean="0">
                <a:solidFill>
                  <a:srgbClr val="3B7DBB"/>
                </a:solidFill>
                <a:sym typeface="Wingdings" pitchFamily="2" charset="2"/>
              </a:rPr>
              <a:t> de 3 % et 7 % </a:t>
            </a:r>
            <a:r>
              <a:rPr lang="nl-BE" dirty="0" err="1" smtClean="0">
                <a:solidFill>
                  <a:srgbClr val="3B7DBB"/>
                </a:solidFill>
                <a:sym typeface="Wingdings" pitchFamily="2" charset="2"/>
              </a:rPr>
              <a:t>uniquement</a:t>
            </a:r>
            <a:r>
              <a:rPr lang="nl-BE" dirty="0" smtClean="0">
                <a:solidFill>
                  <a:srgbClr val="3B7DBB"/>
                </a:solidFill>
                <a:sym typeface="Wingdings" pitchFamily="2" charset="2"/>
              </a:rPr>
              <a:t> sur la </a:t>
            </a:r>
            <a:r>
              <a:rPr lang="nl-BE" dirty="0" err="1" smtClean="0">
                <a:solidFill>
                  <a:srgbClr val="3B7DBB"/>
                </a:solidFill>
                <a:sym typeface="Wingdings" pitchFamily="2" charset="2"/>
              </a:rPr>
              <a:t>partie</a:t>
            </a:r>
            <a:r>
              <a:rPr lang="nl-BE" dirty="0" smtClean="0">
                <a:solidFill>
                  <a:srgbClr val="3B7DBB"/>
                </a:solidFill>
                <a:sym typeface="Wingdings" pitchFamily="2" charset="2"/>
              </a:rPr>
              <a:t> </a:t>
            </a:r>
            <a:r>
              <a:rPr lang="nl-BE" dirty="0" err="1" smtClean="0">
                <a:solidFill>
                  <a:srgbClr val="3B7DBB"/>
                </a:solidFill>
                <a:sym typeface="Wingdings" pitchFamily="2" charset="2"/>
              </a:rPr>
              <a:t>entre</a:t>
            </a:r>
            <a:r>
              <a:rPr lang="nl-BE" dirty="0" smtClean="0">
                <a:solidFill>
                  <a:srgbClr val="3B7DBB"/>
                </a:solidFill>
                <a:sym typeface="Wingdings" pitchFamily="2" charset="2"/>
              </a:rPr>
              <a:t> 25.740,87 € et 30.000 €, </a:t>
            </a:r>
            <a:r>
              <a:rPr lang="nl-BE" dirty="0" err="1" smtClean="0">
                <a:solidFill>
                  <a:srgbClr val="3B7DBB"/>
                </a:solidFill>
                <a:sym typeface="Wingdings" pitchFamily="2" charset="2"/>
              </a:rPr>
              <a:t>calculées</a:t>
            </a:r>
            <a:r>
              <a:rPr lang="nl-BE" dirty="0" smtClean="0">
                <a:solidFill>
                  <a:srgbClr val="3B7DBB"/>
                </a:solidFill>
                <a:sym typeface="Wingdings" pitchFamily="2" charset="2"/>
              </a:rPr>
              <a:t> à </a:t>
            </a:r>
            <a:r>
              <a:rPr lang="nl-BE" dirty="0" err="1" smtClean="0">
                <a:solidFill>
                  <a:srgbClr val="3B7DBB"/>
                </a:solidFill>
                <a:sym typeface="Wingdings" pitchFamily="2" charset="2"/>
              </a:rPr>
              <a:t>partir</a:t>
            </a:r>
            <a:r>
              <a:rPr lang="nl-BE" dirty="0" smtClean="0">
                <a:solidFill>
                  <a:srgbClr val="3B7DBB"/>
                </a:solidFill>
                <a:sym typeface="Wingdings" pitchFamily="2" charset="2"/>
              </a:rPr>
              <a:t> du 01/01/2016 </a:t>
            </a:r>
            <a:r>
              <a:rPr lang="nl-BE" dirty="0" err="1" smtClean="0">
                <a:solidFill>
                  <a:srgbClr val="3B7DBB"/>
                </a:solidFill>
                <a:sym typeface="Wingdings" pitchFamily="2" charset="2"/>
              </a:rPr>
              <a:t>jusqu’au</a:t>
            </a:r>
            <a:r>
              <a:rPr lang="nl-BE" dirty="0" smtClean="0">
                <a:solidFill>
                  <a:srgbClr val="3B7DBB"/>
                </a:solidFill>
                <a:sym typeface="Wingdings" pitchFamily="2" charset="2"/>
              </a:rPr>
              <a:t> 1er </a:t>
            </a:r>
            <a:r>
              <a:rPr lang="nl-BE" dirty="0" err="1" smtClean="0">
                <a:solidFill>
                  <a:srgbClr val="3B7DBB"/>
                </a:solidFill>
                <a:sym typeface="Wingdings" pitchFamily="2" charset="2"/>
              </a:rPr>
              <a:t>trimestre</a:t>
            </a:r>
            <a:r>
              <a:rPr lang="nl-BE" dirty="0" smtClean="0">
                <a:solidFill>
                  <a:srgbClr val="3B7DBB"/>
                </a:solidFill>
                <a:sym typeface="Wingdings" pitchFamily="2" charset="2"/>
              </a:rPr>
              <a:t> 2018 </a:t>
            </a:r>
            <a:r>
              <a:rPr lang="nl-BE" dirty="0" err="1" smtClean="0">
                <a:solidFill>
                  <a:srgbClr val="3B7DBB"/>
                </a:solidFill>
                <a:sym typeface="Wingdings" pitchFamily="2" charset="2"/>
              </a:rPr>
              <a:t>où</a:t>
            </a:r>
            <a:r>
              <a:rPr lang="nl-BE" dirty="0" smtClean="0">
                <a:solidFill>
                  <a:srgbClr val="3B7DBB"/>
                </a:solidFill>
                <a:sym typeface="Wingdings" pitchFamily="2" charset="2"/>
              </a:rPr>
              <a:t> la </a:t>
            </a:r>
            <a:r>
              <a:rPr lang="nl-BE" dirty="0" err="1" smtClean="0">
                <a:solidFill>
                  <a:srgbClr val="3B7DBB"/>
                </a:solidFill>
                <a:sym typeface="Wingdings" pitchFamily="2" charset="2"/>
              </a:rPr>
              <a:t>caisse</a:t>
            </a:r>
            <a:r>
              <a:rPr lang="nl-BE" dirty="0" smtClean="0">
                <a:solidFill>
                  <a:srgbClr val="3B7DBB"/>
                </a:solidFill>
                <a:sym typeface="Wingdings" pitchFamily="2" charset="2"/>
              </a:rPr>
              <a:t> a </a:t>
            </a:r>
            <a:r>
              <a:rPr lang="nl-BE" dirty="0" err="1" smtClean="0">
                <a:solidFill>
                  <a:srgbClr val="3B7DBB"/>
                </a:solidFill>
                <a:sym typeface="Wingdings" pitchFamily="2" charset="2"/>
              </a:rPr>
              <a:t>connaissance</a:t>
            </a:r>
            <a:r>
              <a:rPr lang="nl-BE" dirty="0" smtClean="0">
                <a:solidFill>
                  <a:srgbClr val="3B7DBB"/>
                </a:solidFill>
                <a:sym typeface="Wingdings" pitchFamily="2" charset="2"/>
              </a:rPr>
              <a:t> des </a:t>
            </a:r>
            <a:r>
              <a:rPr lang="nl-BE" dirty="0" err="1" smtClean="0">
                <a:solidFill>
                  <a:srgbClr val="3B7DBB"/>
                </a:solidFill>
                <a:sym typeface="Wingdings" pitchFamily="2" charset="2"/>
              </a:rPr>
              <a:t>revenus</a:t>
            </a:r>
            <a:r>
              <a:rPr lang="nl-BE" dirty="0" smtClean="0">
                <a:solidFill>
                  <a:srgbClr val="3B7DBB"/>
                </a:solidFill>
                <a:sym typeface="Wingdings" pitchFamily="2" charset="2"/>
              </a:rPr>
              <a:t> </a:t>
            </a:r>
            <a:r>
              <a:rPr lang="nl-BE" dirty="0" err="1" smtClean="0">
                <a:solidFill>
                  <a:srgbClr val="3B7DBB"/>
                </a:solidFill>
                <a:sym typeface="Wingdings" pitchFamily="2" charset="2"/>
              </a:rPr>
              <a:t>définitifs</a:t>
            </a:r>
            <a:endParaRPr lang="nl-BE" dirty="0" smtClean="0">
              <a:solidFill>
                <a:srgbClr val="3B7DBB"/>
              </a:solidFill>
              <a:sym typeface="Wingdings" pitchFamily="2" charset="2"/>
            </a:endParaRPr>
          </a:p>
          <a:p>
            <a:pPr lvl="3">
              <a:buNone/>
            </a:pPr>
            <a:r>
              <a:rPr lang="nl-BE" dirty="0" smtClean="0">
                <a:solidFill>
                  <a:srgbClr val="3B7DBB"/>
                </a:solidFill>
              </a:rPr>
              <a:t>    </a:t>
            </a:r>
            <a:r>
              <a:rPr lang="nl-BE" dirty="0" smtClean="0"/>
              <a:t>3%:  9 * 3% </a:t>
            </a:r>
            <a:r>
              <a:rPr lang="nl-BE" dirty="0" err="1" smtClean="0"/>
              <a:t>par</a:t>
            </a:r>
            <a:r>
              <a:rPr lang="nl-BE" dirty="0" smtClean="0"/>
              <a:t> </a:t>
            </a:r>
            <a:r>
              <a:rPr lang="nl-BE" dirty="0" err="1" smtClean="0"/>
              <a:t>trimestre</a:t>
            </a:r>
            <a:r>
              <a:rPr lang="nl-BE" dirty="0" smtClean="0"/>
              <a:t>  = 278,82 euro</a:t>
            </a:r>
          </a:p>
          <a:p>
            <a:pPr lvl="3">
              <a:buNone/>
            </a:pPr>
            <a:r>
              <a:rPr lang="nl-BE" dirty="0" smtClean="0"/>
              <a:t>	7%:  2 * 7% </a:t>
            </a:r>
            <a:r>
              <a:rPr lang="nl-BE" dirty="0" err="1" smtClean="0"/>
              <a:t>par</a:t>
            </a:r>
            <a:r>
              <a:rPr lang="nl-BE" dirty="0" smtClean="0"/>
              <a:t> </a:t>
            </a:r>
            <a:r>
              <a:rPr lang="nl-BE" dirty="0" err="1" smtClean="0"/>
              <a:t>an</a:t>
            </a:r>
            <a:r>
              <a:rPr lang="nl-BE" dirty="0" smtClean="0"/>
              <a:t> = 185,48 euro</a:t>
            </a:r>
          </a:p>
          <a:p>
            <a:pPr>
              <a:buFontTx/>
              <a:buNone/>
            </a:pPr>
            <a:endParaRPr lang="fr-FR" altLang="fr-FR" dirty="0" smtClean="0">
              <a:solidFill>
                <a:srgbClr val="0070C0"/>
              </a:solidFill>
              <a:ea typeface="ＭＳ Ｐゴシック"/>
              <a:sym typeface="Wingdings" pitchFamily="2" charset="2"/>
            </a:endParaRPr>
          </a:p>
        </p:txBody>
      </p:sp>
      <p:sp>
        <p:nvSpPr>
          <p:cNvPr id="30724" name="Slide Number Placeholder 3"/>
          <p:cNvSpPr>
            <a:spLocks noGrp="1"/>
          </p:cNvSpPr>
          <p:nvPr>
            <p:ph type="sldNum" sz="quarter" idx="10"/>
          </p:nvPr>
        </p:nvSpPr>
        <p:spPr>
          <a:noFill/>
        </p:spPr>
        <p:txBody>
          <a:bodyPr/>
          <a:lstStyle/>
          <a:p>
            <a:fld id="{1DE58CD9-5285-4ECF-814B-1733A13F3890}" type="slidenum">
              <a:rPr lang="en-US" altLang="fr-FR" smtClean="0">
                <a:ea typeface="ＭＳ Ｐゴシック"/>
                <a:cs typeface="ＭＳ Ｐゴシック"/>
              </a:rPr>
              <a:pPr/>
              <a:t>29</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nl-BE" altLang="fr-FR" smtClean="0">
                <a:ea typeface="ＭＳ Ｐゴシック"/>
              </a:rPr>
              <a:t>Nouveaux principes</a:t>
            </a:r>
          </a:p>
        </p:txBody>
      </p:sp>
      <p:graphicFrame>
        <p:nvGraphicFramePr>
          <p:cNvPr id="5" name="Content Placeholder 4"/>
          <p:cNvGraphicFramePr>
            <a:graphicFrameLocks noGrp="1"/>
          </p:cNvGraphicFramePr>
          <p:nvPr>
            <p:ph idx="1"/>
          </p:nvPr>
        </p:nvGraphicFramePr>
        <p:xfrm>
          <a:off x="250825" y="1268413"/>
          <a:ext cx="8642350" cy="4464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Slide Number Placeholder 3"/>
          <p:cNvSpPr>
            <a:spLocks noGrp="1"/>
          </p:cNvSpPr>
          <p:nvPr>
            <p:ph type="sldNum" sz="quarter" idx="10"/>
          </p:nvPr>
        </p:nvSpPr>
        <p:spPr>
          <a:noFill/>
        </p:spPr>
        <p:txBody>
          <a:bodyPr/>
          <a:lstStyle/>
          <a:p>
            <a:fld id="{08A86950-5C43-42FD-B136-289352A1DC26}" type="slidenum">
              <a:rPr lang="en-US" altLang="fr-FR" smtClean="0">
                <a:ea typeface="ＭＳ Ｐゴシック"/>
                <a:cs typeface="ＭＳ Ｐゴシック"/>
              </a:rPr>
              <a:pPr/>
              <a:t>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30723" name="Content Placeholder 2"/>
          <p:cNvSpPr>
            <a:spLocks noGrp="1"/>
          </p:cNvSpPr>
          <p:nvPr>
            <p:ph idx="1"/>
          </p:nvPr>
        </p:nvSpPr>
        <p:spPr>
          <a:xfrm>
            <a:off x="250825" y="908050"/>
            <a:ext cx="8642350" cy="5113338"/>
          </a:xfrm>
        </p:spPr>
        <p:txBody>
          <a:bodyPr/>
          <a:lstStyle/>
          <a:p>
            <a:pPr>
              <a:buNone/>
            </a:pPr>
            <a:endParaRPr lang="nl-BE" dirty="0" smtClean="0"/>
          </a:p>
          <a:p>
            <a:pPr>
              <a:buNone/>
            </a:pPr>
            <a:r>
              <a:rPr lang="nl-BE" dirty="0" err="1" smtClean="0"/>
              <a:t>Supplément</a:t>
            </a:r>
            <a:r>
              <a:rPr lang="nl-BE" dirty="0" smtClean="0"/>
              <a:t> </a:t>
            </a:r>
            <a:r>
              <a:rPr lang="nl-BE" b="1" dirty="0" smtClean="0"/>
              <a:t>AVEC</a:t>
            </a:r>
            <a:r>
              <a:rPr lang="nl-BE" dirty="0" smtClean="0"/>
              <a:t> </a:t>
            </a:r>
            <a:r>
              <a:rPr lang="nl-BE" dirty="0" err="1" smtClean="0"/>
              <a:t>ou</a:t>
            </a:r>
            <a:r>
              <a:rPr lang="nl-BE" dirty="0" smtClean="0"/>
              <a:t> </a:t>
            </a:r>
            <a:r>
              <a:rPr lang="nl-BE" b="1" dirty="0" smtClean="0"/>
              <a:t>SANS</a:t>
            </a:r>
            <a:r>
              <a:rPr lang="nl-BE" dirty="0" smtClean="0"/>
              <a:t> </a:t>
            </a:r>
            <a:r>
              <a:rPr lang="nl-BE" dirty="0" err="1" smtClean="0"/>
              <a:t>majorations</a:t>
            </a:r>
            <a:r>
              <a:rPr lang="nl-BE" dirty="0" smtClean="0"/>
              <a:t> :</a:t>
            </a:r>
            <a:br>
              <a:rPr lang="nl-BE" dirty="0" smtClean="0"/>
            </a:br>
            <a:endParaRPr lang="nl-BE" dirty="0" smtClean="0">
              <a:solidFill>
                <a:srgbClr val="993399"/>
              </a:solidFill>
            </a:endParaRPr>
          </a:p>
          <a:p>
            <a:pPr lvl="2">
              <a:buNone/>
            </a:pPr>
            <a:r>
              <a:rPr lang="nl-BE" dirty="0" smtClean="0">
                <a:solidFill>
                  <a:srgbClr val="993399"/>
                </a:solidFill>
              </a:rPr>
              <a:t>	</a:t>
            </a:r>
            <a:r>
              <a:rPr lang="nl-BE" b="1" u="sng" dirty="0" err="1" smtClean="0"/>
              <a:t>Exemple</a:t>
            </a:r>
            <a:r>
              <a:rPr lang="nl-BE" b="1" u="sng" dirty="0" smtClean="0"/>
              <a:t> 2 :</a:t>
            </a:r>
          </a:p>
          <a:p>
            <a:pPr lvl="2">
              <a:buNone/>
            </a:pPr>
            <a:r>
              <a:rPr lang="nl-BE" dirty="0" smtClean="0"/>
              <a:t/>
            </a:r>
            <a:br>
              <a:rPr lang="nl-BE" dirty="0" smtClean="0"/>
            </a:br>
            <a:r>
              <a:rPr lang="nl-BE" dirty="0" err="1" smtClean="0"/>
              <a:t>Revenus</a:t>
            </a:r>
            <a:r>
              <a:rPr lang="nl-BE" dirty="0" smtClean="0"/>
              <a:t> N-3 = 30.000 €</a:t>
            </a:r>
            <a:br>
              <a:rPr lang="nl-BE" dirty="0" smtClean="0"/>
            </a:br>
            <a:r>
              <a:rPr lang="nl-BE" dirty="0" err="1" smtClean="0"/>
              <a:t>Le</a:t>
            </a:r>
            <a:r>
              <a:rPr lang="nl-BE" dirty="0" smtClean="0"/>
              <a:t> TI a </a:t>
            </a:r>
            <a:r>
              <a:rPr lang="nl-BE" dirty="0" err="1" smtClean="0"/>
              <a:t>payé</a:t>
            </a:r>
            <a:r>
              <a:rPr lang="nl-BE" dirty="0" smtClean="0"/>
              <a:t> </a:t>
            </a:r>
            <a:r>
              <a:rPr lang="nl-BE" dirty="0" err="1" smtClean="0"/>
              <a:t>une</a:t>
            </a:r>
            <a:r>
              <a:rPr lang="nl-BE" dirty="0" smtClean="0"/>
              <a:t> </a:t>
            </a:r>
            <a:r>
              <a:rPr lang="nl-BE" dirty="0" err="1" smtClean="0"/>
              <a:t>cotisation</a:t>
            </a:r>
            <a:r>
              <a:rPr lang="nl-BE" dirty="0" smtClean="0"/>
              <a:t> </a:t>
            </a:r>
            <a:r>
              <a:rPr lang="nl-BE" dirty="0" err="1" smtClean="0"/>
              <a:t>calculée</a:t>
            </a:r>
            <a:r>
              <a:rPr lang="nl-BE" dirty="0" smtClean="0"/>
              <a:t> sur N-3</a:t>
            </a:r>
            <a:br>
              <a:rPr lang="nl-BE" dirty="0" smtClean="0"/>
            </a:br>
            <a:r>
              <a:rPr lang="nl-BE" dirty="0" smtClean="0"/>
              <a:t>Revenu </a:t>
            </a:r>
            <a:r>
              <a:rPr lang="nl-BE" dirty="0" err="1" smtClean="0"/>
              <a:t>définitif</a:t>
            </a:r>
            <a:r>
              <a:rPr lang="nl-BE" dirty="0" smtClean="0"/>
              <a:t> = 35.000 €</a:t>
            </a:r>
          </a:p>
          <a:p>
            <a:pPr lvl="2">
              <a:buNone/>
            </a:pPr>
            <a:r>
              <a:rPr lang="nl-BE" dirty="0" smtClean="0"/>
              <a:t>	</a:t>
            </a:r>
            <a:r>
              <a:rPr lang="nl-BE" dirty="0" smtClean="0">
                <a:sym typeface="Wingdings" pitchFamily="2" charset="2"/>
              </a:rPr>
              <a:t> </a:t>
            </a:r>
            <a:r>
              <a:rPr lang="nl-BE" dirty="0" err="1" smtClean="0">
                <a:sym typeface="Wingdings" pitchFamily="2" charset="2"/>
              </a:rPr>
              <a:t>Le</a:t>
            </a:r>
            <a:r>
              <a:rPr lang="nl-BE" dirty="0" smtClean="0">
                <a:sym typeface="Wingdings" pitchFamily="2" charset="2"/>
              </a:rPr>
              <a:t> TI est </a:t>
            </a:r>
            <a:r>
              <a:rPr lang="nl-BE" dirty="0" err="1" smtClean="0">
                <a:sym typeface="Wingdings" pitchFamily="2" charset="2"/>
              </a:rPr>
              <a:t>redevable</a:t>
            </a:r>
            <a:r>
              <a:rPr lang="nl-BE" dirty="0" smtClean="0">
                <a:sym typeface="Wingdings" pitchFamily="2" charset="2"/>
              </a:rPr>
              <a:t> de : </a:t>
            </a:r>
          </a:p>
          <a:p>
            <a:pPr lvl="2">
              <a:buNone/>
            </a:pPr>
            <a:r>
              <a:rPr lang="nl-BE" dirty="0" smtClean="0">
                <a:sym typeface="Wingdings" pitchFamily="2" charset="2"/>
              </a:rPr>
              <a:t>	 - </a:t>
            </a:r>
            <a:r>
              <a:rPr lang="nl-BE" dirty="0" err="1" smtClean="0">
                <a:sym typeface="Wingdings" pitchFamily="2" charset="2"/>
              </a:rPr>
              <a:t>supplément</a:t>
            </a:r>
            <a:r>
              <a:rPr lang="nl-BE" dirty="0" smtClean="0">
                <a:sym typeface="Wingdings" pitchFamily="2" charset="2"/>
              </a:rPr>
              <a:t> </a:t>
            </a:r>
            <a:r>
              <a:rPr lang="nl-BE" dirty="0" err="1" smtClean="0">
                <a:sym typeface="Wingdings" pitchFamily="2" charset="2"/>
              </a:rPr>
              <a:t>calculé</a:t>
            </a:r>
            <a:r>
              <a:rPr lang="nl-BE" dirty="0" smtClean="0">
                <a:sym typeface="Wingdings" pitchFamily="2" charset="2"/>
              </a:rPr>
              <a:t> sur la </a:t>
            </a:r>
            <a:r>
              <a:rPr lang="nl-BE" dirty="0" err="1" smtClean="0">
                <a:sym typeface="Wingdings" pitchFamily="2" charset="2"/>
              </a:rPr>
              <a:t>différence</a:t>
            </a:r>
            <a:r>
              <a:rPr lang="nl-BE" dirty="0" smtClean="0">
                <a:sym typeface="Wingdings" pitchFamily="2" charset="2"/>
              </a:rPr>
              <a:t> </a:t>
            </a:r>
            <a:r>
              <a:rPr lang="nl-BE" dirty="0" err="1" smtClean="0">
                <a:sym typeface="Wingdings" pitchFamily="2" charset="2"/>
              </a:rPr>
              <a:t>entre</a:t>
            </a:r>
            <a:r>
              <a:rPr lang="nl-BE" dirty="0" smtClean="0">
                <a:sym typeface="Wingdings" pitchFamily="2" charset="2"/>
              </a:rPr>
              <a:t> 30.000 € et 35.000 € </a:t>
            </a:r>
            <a:r>
              <a:rPr lang="nl-BE" b="1" dirty="0" err="1" smtClean="0">
                <a:sym typeface="Wingdings" pitchFamily="2" charset="2"/>
              </a:rPr>
              <a:t>sans</a:t>
            </a:r>
            <a:r>
              <a:rPr lang="nl-BE" b="1" dirty="0" smtClean="0">
                <a:sym typeface="Wingdings" pitchFamily="2" charset="2"/>
              </a:rPr>
              <a:t> </a:t>
            </a:r>
            <a:r>
              <a:rPr lang="nl-BE" b="1" dirty="0" err="1" smtClean="0">
                <a:sym typeface="Wingdings" pitchFamily="2" charset="2"/>
              </a:rPr>
              <a:t>majorations</a:t>
            </a:r>
            <a:endParaRPr lang="nl-BE" b="1" dirty="0" smtClean="0">
              <a:sym typeface="Wingdings" pitchFamily="2" charset="2"/>
            </a:endParaRPr>
          </a:p>
          <a:p>
            <a:pPr lvl="2">
              <a:buNone/>
            </a:pPr>
            <a:endParaRPr lang="fr-FR" altLang="fr-FR" dirty="0" smtClean="0">
              <a:solidFill>
                <a:srgbClr val="0070C0"/>
              </a:solidFill>
              <a:ea typeface="ＭＳ Ｐゴシック"/>
              <a:sym typeface="Wingdings" pitchFamily="2" charset="2"/>
            </a:endParaRPr>
          </a:p>
        </p:txBody>
      </p:sp>
      <p:sp>
        <p:nvSpPr>
          <p:cNvPr id="30724" name="Slide Number Placeholder 3"/>
          <p:cNvSpPr>
            <a:spLocks noGrp="1"/>
          </p:cNvSpPr>
          <p:nvPr>
            <p:ph type="sldNum" sz="quarter" idx="10"/>
          </p:nvPr>
        </p:nvSpPr>
        <p:spPr>
          <a:noFill/>
        </p:spPr>
        <p:txBody>
          <a:bodyPr/>
          <a:lstStyle/>
          <a:p>
            <a:fld id="{1DE58CD9-5285-4ECF-814B-1733A13F3890}" type="slidenum">
              <a:rPr lang="en-US" altLang="fr-FR" smtClean="0">
                <a:ea typeface="ＭＳ Ｐゴシック"/>
                <a:cs typeface="ＭＳ Ｐゴシック"/>
              </a:rPr>
              <a:pPr/>
              <a:t>30</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31747" name="Content Placeholder 2"/>
          <p:cNvSpPr>
            <a:spLocks noGrp="1"/>
          </p:cNvSpPr>
          <p:nvPr>
            <p:ph idx="1"/>
          </p:nvPr>
        </p:nvSpPr>
        <p:spPr/>
        <p:txBody>
          <a:bodyPr/>
          <a:lstStyle/>
          <a:p>
            <a:pPr>
              <a:buFontTx/>
              <a:buNone/>
            </a:pPr>
            <a:r>
              <a:rPr lang="nl-BE" altLang="fr-FR" b="1" smtClean="0">
                <a:solidFill>
                  <a:srgbClr val="FFC000"/>
                </a:solidFill>
                <a:ea typeface="ＭＳ Ｐゴシック"/>
              </a:rPr>
              <a:t>POINTS D'ATTENTION :</a:t>
            </a:r>
            <a:endParaRPr lang="nl-BE" altLang="fr-FR" smtClean="0">
              <a:ea typeface="ＭＳ Ｐゴシック"/>
            </a:endParaRPr>
          </a:p>
          <a:p>
            <a:r>
              <a:rPr lang="nl-BE" altLang="fr-FR" smtClean="0">
                <a:ea typeface="ＭＳ Ｐゴシック"/>
              </a:rPr>
              <a:t>ART. 37</a:t>
            </a:r>
            <a:endParaRPr lang="nl-BE" altLang="fr-FR" smtClean="0">
              <a:solidFill>
                <a:srgbClr val="FFC000"/>
              </a:solidFill>
              <a:ea typeface="ＭＳ Ｐゴシック"/>
            </a:endParaRPr>
          </a:p>
          <a:p>
            <a:pPr lvl="1"/>
            <a:r>
              <a:rPr lang="fr-BE" altLang="fr-FR" smtClean="0">
                <a:ea typeface="ＭＳ Ｐゴシック"/>
              </a:rPr>
              <a:t>Il s’agit toujours d’un octroi provisoire. La décision définitive intervient au moment de la régularisation</a:t>
            </a:r>
          </a:p>
          <a:p>
            <a:pPr lvl="1"/>
            <a:r>
              <a:rPr lang="fr-BE" altLang="fr-FR" smtClean="0">
                <a:ea typeface="ＭＳ Ｐゴシック"/>
              </a:rPr>
              <a:t>En cas d’année incomplète, les revenus doivent être calculés au prorata afin de vérifier si les revenus se situent encore sous le seuil de l’exonération ou de la diminution</a:t>
            </a:r>
          </a:p>
          <a:p>
            <a:pPr lvl="1"/>
            <a:r>
              <a:rPr lang="nl-BE" sz="1600" smtClean="0">
                <a:ea typeface="ＭＳ Ｐゴシック"/>
              </a:rPr>
              <a:t>S’il apparaît que l’indépendant a demandé à tort une </a:t>
            </a:r>
            <a:r>
              <a:rPr lang="fr-BE" sz="1600" smtClean="0">
                <a:ea typeface="ＭＳ Ｐゴシック"/>
              </a:rPr>
              <a:t>exonération/ une réduction des cotisations provisoires, des majorations seront appliquées.</a:t>
            </a:r>
          </a:p>
          <a:p>
            <a:pPr lvl="1"/>
            <a:endParaRPr lang="nl-BE" sz="1600" smtClean="0">
              <a:solidFill>
                <a:srgbClr val="FF0000"/>
              </a:solidFill>
              <a:ea typeface="ＭＳ Ｐゴシック"/>
            </a:endParaRPr>
          </a:p>
          <a:p>
            <a:pPr lvl="1"/>
            <a:endParaRPr lang="fr-BE" altLang="fr-FR" sz="1600" smtClean="0">
              <a:ea typeface="ＭＳ Ｐゴシック"/>
              <a:sym typeface="Wingdings" pitchFamily="2" charset="2"/>
            </a:endParaRPr>
          </a:p>
        </p:txBody>
      </p:sp>
      <p:sp>
        <p:nvSpPr>
          <p:cNvPr id="31748" name="Slide Number Placeholder 3"/>
          <p:cNvSpPr>
            <a:spLocks noGrp="1"/>
          </p:cNvSpPr>
          <p:nvPr>
            <p:ph type="sldNum" sz="quarter" idx="10"/>
          </p:nvPr>
        </p:nvSpPr>
        <p:spPr>
          <a:noFill/>
        </p:spPr>
        <p:txBody>
          <a:bodyPr/>
          <a:lstStyle/>
          <a:p>
            <a:fld id="{67A495E9-18D0-4403-AF62-047BFF8C342B}" type="slidenum">
              <a:rPr lang="en-US" altLang="fr-FR" smtClean="0">
                <a:ea typeface="ＭＳ Ｐゴシック"/>
                <a:cs typeface="ＭＳ Ｐゴシック"/>
              </a:rPr>
              <a:pPr/>
              <a:t>31</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Seuils</a:t>
            </a:r>
            <a:r>
              <a:rPr lang="nl-BE" dirty="0" smtClean="0"/>
              <a:t> de </a:t>
            </a:r>
            <a:r>
              <a:rPr lang="nl-BE" dirty="0" err="1" smtClean="0"/>
              <a:t>diminution</a:t>
            </a:r>
            <a:endParaRPr lang="nl-BE" dirty="0"/>
          </a:p>
        </p:txBody>
      </p:sp>
      <p:sp>
        <p:nvSpPr>
          <p:cNvPr id="3" name="Content Placeholder 2"/>
          <p:cNvSpPr>
            <a:spLocks noGrp="1"/>
          </p:cNvSpPr>
          <p:nvPr>
            <p:ph idx="1"/>
          </p:nvPr>
        </p:nvSpPr>
        <p:spPr/>
        <p:txBody>
          <a:bodyPr/>
          <a:lstStyle/>
          <a:p>
            <a:r>
              <a:rPr lang="nl-BE" dirty="0" smtClean="0"/>
              <a:t>2 </a:t>
            </a:r>
            <a:r>
              <a:rPr lang="nl-BE" dirty="0" err="1" smtClean="0"/>
              <a:t>seuils</a:t>
            </a:r>
            <a:r>
              <a:rPr lang="nl-BE" dirty="0" smtClean="0"/>
              <a:t> </a:t>
            </a:r>
            <a:r>
              <a:rPr lang="nl-BE" dirty="0" err="1" smtClean="0"/>
              <a:t>principaux</a:t>
            </a:r>
            <a:r>
              <a:rPr lang="nl-BE" dirty="0" smtClean="0"/>
              <a:t> : 12.870 € et 25.740 €</a:t>
            </a:r>
          </a:p>
          <a:p>
            <a:endParaRPr lang="nl-BE" dirty="0" smtClean="0"/>
          </a:p>
          <a:p>
            <a:r>
              <a:rPr lang="nl-BE" dirty="0" err="1" smtClean="0"/>
              <a:t>Autres</a:t>
            </a:r>
            <a:r>
              <a:rPr lang="nl-BE" dirty="0" smtClean="0"/>
              <a:t> </a:t>
            </a:r>
            <a:r>
              <a:rPr lang="nl-BE" dirty="0" err="1" smtClean="0"/>
              <a:t>seuils</a:t>
            </a:r>
            <a:r>
              <a:rPr lang="nl-BE" dirty="0" smtClean="0"/>
              <a:t> (à </a:t>
            </a:r>
            <a:r>
              <a:rPr lang="nl-BE" dirty="0" err="1" smtClean="0"/>
              <a:t>titre</a:t>
            </a:r>
            <a:r>
              <a:rPr lang="nl-BE" dirty="0" smtClean="0"/>
              <a:t> </a:t>
            </a:r>
            <a:r>
              <a:rPr lang="nl-BE" dirty="0" err="1" smtClean="0"/>
              <a:t>indicatif</a:t>
            </a:r>
            <a:r>
              <a:rPr lang="nl-BE" dirty="0" smtClean="0"/>
              <a:t>) :</a:t>
            </a:r>
          </a:p>
          <a:p>
            <a:pPr lvl="1"/>
            <a:r>
              <a:rPr lang="nl-BE" dirty="0" smtClean="0"/>
              <a:t>TI à </a:t>
            </a:r>
            <a:r>
              <a:rPr lang="nl-BE" dirty="0" err="1" smtClean="0"/>
              <a:t>titre</a:t>
            </a:r>
            <a:r>
              <a:rPr lang="nl-BE" dirty="0" smtClean="0"/>
              <a:t> </a:t>
            </a:r>
            <a:r>
              <a:rPr lang="nl-BE" dirty="0" err="1" smtClean="0"/>
              <a:t>complémentaires</a:t>
            </a:r>
            <a:r>
              <a:rPr lang="nl-BE" dirty="0" smtClean="0"/>
              <a:t>: &lt;</a:t>
            </a:r>
            <a:r>
              <a:rPr lang="nl-BE" dirty="0" smtClean="0">
                <a:solidFill>
                  <a:srgbClr val="3B7DBB"/>
                </a:solidFill>
              </a:rPr>
              <a:t>1.423,90 € (</a:t>
            </a:r>
            <a:r>
              <a:rPr lang="nl-BE" dirty="0" err="1" smtClean="0">
                <a:solidFill>
                  <a:srgbClr val="3B7DBB"/>
                </a:solidFill>
              </a:rPr>
              <a:t>dispense</a:t>
            </a:r>
            <a:r>
              <a:rPr lang="nl-BE" dirty="0" smtClean="0">
                <a:solidFill>
                  <a:srgbClr val="3B7DBB"/>
                </a:solidFill>
              </a:rPr>
              <a:t>) + 6.742,06 € + 12.870 € + 25.740 € </a:t>
            </a:r>
          </a:p>
          <a:p>
            <a:pPr lvl="1"/>
            <a:r>
              <a:rPr lang="nl-BE" dirty="0" smtClean="0"/>
              <a:t>TI à </a:t>
            </a:r>
            <a:r>
              <a:rPr lang="nl-BE" dirty="0" err="1" smtClean="0"/>
              <a:t>titre</a:t>
            </a:r>
            <a:r>
              <a:rPr lang="nl-BE" dirty="0" smtClean="0"/>
              <a:t> </a:t>
            </a:r>
            <a:r>
              <a:rPr lang="nl-BE" dirty="0" err="1" smtClean="0"/>
              <a:t>principal</a:t>
            </a:r>
            <a:r>
              <a:rPr lang="nl-BE" dirty="0" smtClean="0"/>
              <a:t> </a:t>
            </a:r>
            <a:r>
              <a:rPr lang="nl-BE" dirty="0" err="1" smtClean="0"/>
              <a:t>avec</a:t>
            </a:r>
            <a:r>
              <a:rPr lang="nl-BE" dirty="0" smtClean="0"/>
              <a:t> </a:t>
            </a:r>
            <a:r>
              <a:rPr lang="nl-BE" dirty="0" err="1" smtClean="0"/>
              <a:t>l’application</a:t>
            </a:r>
            <a:r>
              <a:rPr lang="nl-BE" dirty="0" smtClean="0"/>
              <a:t> de l’ART.37: </a:t>
            </a:r>
            <a:r>
              <a:rPr lang="nl-BE" dirty="0" err="1" smtClean="0"/>
              <a:t>dispense</a:t>
            </a:r>
            <a:r>
              <a:rPr lang="nl-BE" dirty="0" smtClean="0"/>
              <a:t> (1.423,90 € ) et </a:t>
            </a:r>
            <a:r>
              <a:rPr lang="nl-BE" dirty="0" err="1" smtClean="0"/>
              <a:t>cotisations</a:t>
            </a:r>
            <a:r>
              <a:rPr lang="nl-BE" dirty="0" smtClean="0"/>
              <a:t> </a:t>
            </a:r>
            <a:r>
              <a:rPr lang="nl-BE" dirty="0" err="1" smtClean="0"/>
              <a:t>réduites</a:t>
            </a:r>
            <a:r>
              <a:rPr lang="nl-BE" dirty="0" smtClean="0"/>
              <a:t> (6.742,06 €)</a:t>
            </a:r>
          </a:p>
          <a:p>
            <a:pPr lvl="1"/>
            <a:r>
              <a:rPr lang="nl-BE" dirty="0" err="1" smtClean="0"/>
              <a:t>Pensionnés</a:t>
            </a:r>
            <a:r>
              <a:rPr lang="nl-BE" dirty="0" smtClean="0"/>
              <a:t> </a:t>
            </a:r>
            <a:r>
              <a:rPr lang="nl-BE" dirty="0" err="1" smtClean="0"/>
              <a:t>actifs</a:t>
            </a:r>
            <a:r>
              <a:rPr lang="nl-BE" dirty="0" smtClean="0"/>
              <a:t>: </a:t>
            </a:r>
            <a:r>
              <a:rPr lang="nl-BE" dirty="0" err="1" smtClean="0"/>
              <a:t>dispense</a:t>
            </a:r>
            <a:r>
              <a:rPr lang="nl-BE" dirty="0" smtClean="0"/>
              <a:t> (2.890,00 €) et </a:t>
            </a:r>
            <a:r>
              <a:rPr lang="nl-BE" dirty="0" err="1" smtClean="0"/>
              <a:t>seuils</a:t>
            </a:r>
            <a:r>
              <a:rPr lang="nl-BE" dirty="0" smtClean="0"/>
              <a:t> </a:t>
            </a:r>
            <a:r>
              <a:rPr lang="nl-BE" dirty="0" err="1" smtClean="0"/>
              <a:t>activité</a:t>
            </a:r>
            <a:r>
              <a:rPr lang="nl-BE" dirty="0" smtClean="0"/>
              <a:t> </a:t>
            </a:r>
            <a:r>
              <a:rPr lang="nl-BE" dirty="0" err="1" smtClean="0"/>
              <a:t>autorisée</a:t>
            </a:r>
            <a:endParaRPr lang="nl-BE" dirty="0" smtClean="0"/>
          </a:p>
          <a:p>
            <a:pPr lvl="1"/>
            <a:r>
              <a:rPr lang="nl-BE" dirty="0" smtClean="0"/>
              <a:t>TI à </a:t>
            </a:r>
            <a:r>
              <a:rPr lang="nl-BE" dirty="0" err="1" smtClean="0"/>
              <a:t>titre</a:t>
            </a:r>
            <a:r>
              <a:rPr lang="nl-BE" dirty="0" smtClean="0"/>
              <a:t> </a:t>
            </a:r>
            <a:r>
              <a:rPr lang="nl-BE" dirty="0" err="1" smtClean="0"/>
              <a:t>principal</a:t>
            </a:r>
            <a:r>
              <a:rPr lang="nl-BE" dirty="0" smtClean="0"/>
              <a:t> </a:t>
            </a:r>
            <a:r>
              <a:rPr lang="nl-BE" dirty="0" err="1" smtClean="0"/>
              <a:t>seuil</a:t>
            </a:r>
            <a:r>
              <a:rPr lang="nl-BE" dirty="0" smtClean="0"/>
              <a:t> </a:t>
            </a:r>
            <a:r>
              <a:rPr lang="nl-BE" dirty="0" err="1" smtClean="0"/>
              <a:t>cotisations</a:t>
            </a:r>
            <a:r>
              <a:rPr lang="nl-BE" dirty="0" smtClean="0"/>
              <a:t> minimum (12.870 €)</a:t>
            </a:r>
          </a:p>
          <a:p>
            <a:pPr lvl="1"/>
            <a:r>
              <a:rPr lang="nl-BE" dirty="0" smtClean="0"/>
              <a:t>CAI </a:t>
            </a:r>
            <a:r>
              <a:rPr lang="nl-BE" dirty="0" err="1" smtClean="0"/>
              <a:t>seuil</a:t>
            </a:r>
            <a:r>
              <a:rPr lang="nl-BE" dirty="0" smtClean="0"/>
              <a:t> </a:t>
            </a:r>
            <a:r>
              <a:rPr lang="nl-BE" dirty="0" err="1" smtClean="0"/>
              <a:t>cotisations</a:t>
            </a:r>
            <a:r>
              <a:rPr lang="nl-BE" dirty="0" smtClean="0"/>
              <a:t> minimum (5.653,98 €)</a:t>
            </a:r>
          </a:p>
          <a:p>
            <a:pPr lvl="1"/>
            <a:endParaRPr lang="nl-BE" dirty="0" smtClean="0"/>
          </a:p>
          <a:p>
            <a:pPr lvl="1">
              <a:buNone/>
            </a:pPr>
            <a:r>
              <a:rPr lang="nl-BE" dirty="0" smtClean="0"/>
              <a:t>	</a:t>
            </a:r>
            <a:r>
              <a:rPr lang="nl-BE" dirty="0" err="1" smtClean="0"/>
              <a:t>Aussi</a:t>
            </a:r>
            <a:r>
              <a:rPr lang="nl-BE" dirty="0" smtClean="0"/>
              <a:t> </a:t>
            </a:r>
            <a:r>
              <a:rPr lang="nl-BE" dirty="0" err="1" smtClean="0"/>
              <a:t>pour</a:t>
            </a:r>
            <a:r>
              <a:rPr lang="nl-BE" dirty="0" smtClean="0"/>
              <a:t> </a:t>
            </a:r>
            <a:r>
              <a:rPr lang="nl-BE" dirty="0" err="1" smtClean="0"/>
              <a:t>le</a:t>
            </a:r>
            <a:r>
              <a:rPr lang="nl-BE" dirty="0" smtClean="0"/>
              <a:t> </a:t>
            </a:r>
            <a:r>
              <a:rPr lang="nl-BE" dirty="0" err="1" smtClean="0"/>
              <a:t>calcul</a:t>
            </a:r>
            <a:r>
              <a:rPr lang="nl-BE" dirty="0" smtClean="0"/>
              <a:t> des </a:t>
            </a:r>
            <a:r>
              <a:rPr lang="nl-BE" dirty="0" err="1" smtClean="0"/>
              <a:t>cotisations</a:t>
            </a:r>
            <a:r>
              <a:rPr lang="nl-BE" dirty="0" smtClean="0"/>
              <a:t> </a:t>
            </a:r>
            <a:r>
              <a:rPr lang="nl-BE" dirty="0" err="1" smtClean="0"/>
              <a:t>sociales</a:t>
            </a:r>
            <a:r>
              <a:rPr lang="nl-BE" dirty="0" smtClean="0"/>
              <a:t> les plafonds </a:t>
            </a:r>
            <a:r>
              <a:rPr lang="nl-BE" dirty="0" err="1" smtClean="0"/>
              <a:t>intermédiaires</a:t>
            </a:r>
            <a:r>
              <a:rPr lang="nl-BE" dirty="0" smtClean="0"/>
              <a:t> </a:t>
            </a:r>
            <a:r>
              <a:rPr lang="nl-BE" dirty="0" err="1" smtClean="0"/>
              <a:t>sont</a:t>
            </a:r>
            <a:r>
              <a:rPr lang="nl-BE" dirty="0" smtClean="0"/>
              <a:t> </a:t>
            </a:r>
            <a:r>
              <a:rPr lang="nl-BE" dirty="0" err="1" smtClean="0"/>
              <a:t>maintenus</a:t>
            </a:r>
            <a:endParaRPr lang="nl-BE" dirty="0" smtClean="0"/>
          </a:p>
          <a:p>
            <a:pPr lvl="1"/>
            <a:endParaRPr lang="nl-BE" dirty="0" smtClean="0"/>
          </a:p>
          <a:p>
            <a:endParaRPr lang="nl-BE" dirty="0"/>
          </a:p>
        </p:txBody>
      </p:sp>
      <p:sp>
        <p:nvSpPr>
          <p:cNvPr id="4" name="Slide Number Placeholder 3"/>
          <p:cNvSpPr>
            <a:spLocks noGrp="1"/>
          </p:cNvSpPr>
          <p:nvPr>
            <p:ph type="sldNum" sz="quarter" idx="10"/>
          </p:nvPr>
        </p:nvSpPr>
        <p:spPr/>
        <p:txBody>
          <a:bodyPr/>
          <a:lstStyle/>
          <a:p>
            <a:pPr>
              <a:defRPr/>
            </a:pPr>
            <a:fld id="{14B14D11-F68E-4617-9FC1-70C437C48224}"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BE" altLang="fr-FR" smtClean="0">
                <a:ea typeface="ＭＳ Ｐゴシック"/>
              </a:rPr>
              <a:t>Demande de diminution - éléments objectifs</a:t>
            </a:r>
            <a:endParaRPr lang="nl-BE" altLang="fr-FR" smtClean="0">
              <a:ea typeface="ＭＳ Ｐゴシック"/>
            </a:endParaRPr>
          </a:p>
        </p:txBody>
      </p:sp>
      <p:sp>
        <p:nvSpPr>
          <p:cNvPr id="32771"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Exercice pratique </a:t>
            </a:r>
            <a:endParaRPr lang="fr-FR" altLang="fr-FR" dirty="0" smtClean="0">
              <a:solidFill>
                <a:srgbClr val="FFC000"/>
              </a:solidFill>
              <a:ea typeface="ＭＳ Ｐゴシック"/>
            </a:endParaRPr>
          </a:p>
          <a:p>
            <a:r>
              <a:rPr lang="fr-FR" altLang="fr-FR" dirty="0" smtClean="0">
                <a:ea typeface="ＭＳ Ｐゴシック"/>
              </a:rPr>
              <a:t>L'indépendant paie en 2015 ses cotisations sociales provisoires sur la base du revenu de 2012, soit 40 000 euros. En s'appuyant sur des éléments objectifs, il demande, en date du 01/07/2015, une diminution de ses cotisations sociales pour 2015 à 25 740 euros. Il obtient cette réduction. </a:t>
            </a:r>
          </a:p>
          <a:p>
            <a:r>
              <a:rPr lang="fr-FR" altLang="fr-FR" dirty="0" smtClean="0">
                <a:ea typeface="ＭＳ Ｐゴシック"/>
              </a:rPr>
              <a:t>Le 01/12/2015, l'indépendant prend contact avec nos services, car il anticipe qu'il gagnera 30 000 euros en 2015. Quelles mesures devons-nous prendre ?</a:t>
            </a:r>
            <a:endParaRPr lang="fr-FR" altLang="fr-FR" dirty="0" smtClean="0">
              <a:solidFill>
                <a:srgbClr val="FFC000"/>
              </a:solidFill>
              <a:ea typeface="ＭＳ Ｐゴシック"/>
            </a:endParaRPr>
          </a:p>
          <a:p>
            <a:pPr lvl="2">
              <a:buFont typeface="Wingdings" pitchFamily="2" charset="2"/>
              <a:buChar char="q"/>
            </a:pPr>
            <a:r>
              <a:rPr lang="fr-FR" altLang="fr-FR" dirty="0" smtClean="0">
                <a:ea typeface="ＭＳ Ｐゴシック"/>
              </a:rPr>
              <a:t> </a:t>
            </a:r>
            <a:r>
              <a:rPr lang="fr-FR" altLang="fr-FR" sz="1400" dirty="0" smtClean="0">
                <a:ea typeface="ＭＳ Ｐゴシック"/>
              </a:rPr>
              <a:t>Nous annulons l'octroi de la diminution et l'indépendant doit provisoirement payer ses cotisations sociales de 2015 sur un montant de 40 000 euros</a:t>
            </a:r>
            <a:r>
              <a:rPr lang="fr-FR" altLang="fr-FR" dirty="0" smtClean="0">
                <a:ea typeface="ＭＳ Ｐゴシック"/>
              </a:rPr>
              <a:t>.</a:t>
            </a:r>
          </a:p>
          <a:p>
            <a:pPr lvl="2">
              <a:buFont typeface="Wingdings" pitchFamily="2" charset="2"/>
              <a:buChar char="q"/>
            </a:pPr>
            <a:r>
              <a:rPr lang="fr-FR" altLang="fr-FR" sz="1400" dirty="0" smtClean="0">
                <a:ea typeface="ＭＳ Ｐゴシック"/>
              </a:rPr>
              <a:t>Nous conseillons à l'indépendant de verser d'initiative, avant le 31/12/2015, la différence entre 25 740 euros et 30 000 euros. L'indépendant peut ainsi éviter des majorations. </a:t>
            </a:r>
            <a:endParaRPr lang="fr-FR" altLang="fr-FR" sz="1400" dirty="0" smtClean="0">
              <a:solidFill>
                <a:srgbClr val="FFC000"/>
              </a:solidFill>
              <a:ea typeface="ＭＳ Ｐゴシック"/>
            </a:endParaRPr>
          </a:p>
          <a:p>
            <a:pPr lvl="2">
              <a:buFont typeface="Wingdings" pitchFamily="2" charset="2"/>
              <a:buChar char="q"/>
            </a:pPr>
            <a:endParaRPr lang="fr-FR" altLang="fr-FR" sz="1200" dirty="0" smtClean="0">
              <a:solidFill>
                <a:srgbClr val="FFC000"/>
              </a:solidFill>
              <a:ea typeface="ＭＳ Ｐゴシック"/>
            </a:endParaRPr>
          </a:p>
        </p:txBody>
      </p:sp>
      <p:sp>
        <p:nvSpPr>
          <p:cNvPr id="32772" name="Slide Number Placeholder 3"/>
          <p:cNvSpPr>
            <a:spLocks noGrp="1"/>
          </p:cNvSpPr>
          <p:nvPr>
            <p:ph type="sldNum" sz="quarter" idx="10"/>
          </p:nvPr>
        </p:nvSpPr>
        <p:spPr>
          <a:noFill/>
        </p:spPr>
        <p:txBody>
          <a:bodyPr/>
          <a:lstStyle/>
          <a:p>
            <a:fld id="{C7010876-0B9E-4A1B-84C5-702A88A2CD92}" type="slidenum">
              <a:rPr lang="en-US" altLang="fr-FR" smtClean="0">
                <a:ea typeface="ＭＳ Ｐゴシック"/>
                <a:cs typeface="ＭＳ Ｐゴシック"/>
              </a:rPr>
              <a:pPr/>
              <a:t>33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r-BE" altLang="fr-FR" smtClean="0">
                <a:ea typeface="ＭＳ Ｐゴシック"/>
              </a:rPr>
              <a:t>Majorations en cas de non-paiement de la cotisation exigible</a:t>
            </a:r>
            <a:br>
              <a:rPr lang="fr-BE" altLang="fr-FR" smtClean="0">
                <a:ea typeface="ＭＳ Ｐゴシック"/>
              </a:rPr>
            </a:br>
            <a:endParaRPr lang="nl-BE" altLang="fr-FR" smtClean="0">
              <a:ea typeface="ＭＳ Ｐゴシック"/>
            </a:endParaRPr>
          </a:p>
        </p:txBody>
      </p:sp>
      <p:sp>
        <p:nvSpPr>
          <p:cNvPr id="47106" name="Content Placeholder 2"/>
          <p:cNvSpPr>
            <a:spLocks noGrp="1"/>
          </p:cNvSpPr>
          <p:nvPr>
            <p:ph idx="1"/>
          </p:nvPr>
        </p:nvSpPr>
        <p:spPr/>
        <p:txBody>
          <a:bodyPr/>
          <a:lstStyle/>
          <a:p>
            <a:pPr>
              <a:buFontTx/>
              <a:buNone/>
              <a:defRPr/>
            </a:pPr>
            <a:r>
              <a:rPr lang="fr-FR" altLang="fr-FR" b="1" dirty="0" smtClean="0">
                <a:solidFill>
                  <a:srgbClr val="993399"/>
                </a:solidFill>
                <a:ea typeface="ＭＳ Ｐゴシック" pitchFamily="34" charset="-128"/>
                <a:cs typeface="+mn-cs"/>
              </a:rPr>
              <a:t>EXIGIBILITÉ </a:t>
            </a:r>
            <a:r>
              <a:rPr lang="fr-FR" altLang="fr-FR" dirty="0" smtClean="0">
                <a:solidFill>
                  <a:srgbClr val="993399"/>
                </a:solidFill>
                <a:ea typeface="ＭＳ Ｐゴシック" pitchFamily="34" charset="-128"/>
                <a:cs typeface="+mn-cs"/>
              </a:rPr>
              <a:t>des cotisations « provisoires » :</a:t>
            </a:r>
          </a:p>
          <a:p>
            <a:pPr>
              <a:buFontTx/>
              <a:buNone/>
              <a:defRPr/>
            </a:pPr>
            <a:r>
              <a:rPr lang="fr-FR" altLang="fr-FR" dirty="0" smtClean="0">
                <a:ea typeface="ＭＳ Ｐゴシック" pitchFamily="34" charset="-128"/>
                <a:cs typeface="+mn-cs"/>
              </a:rPr>
              <a:t>	Étant donné que la cotisation calculée en N-3 est une cotisation exigible, les </a:t>
            </a:r>
            <a:r>
              <a:rPr lang="fr-FR" altLang="fr-FR" b="1" dirty="0" smtClean="0">
                <a:ea typeface="ＭＳ Ｐゴシック" pitchFamily="34" charset="-128"/>
                <a:cs typeface="+mn-cs"/>
              </a:rPr>
              <a:t>majorations</a:t>
            </a:r>
            <a:r>
              <a:rPr lang="fr-FR" altLang="fr-FR" dirty="0" smtClean="0">
                <a:ea typeface="ＭＳ Ｐゴシック" pitchFamily="34" charset="-128"/>
                <a:cs typeface="+mn-cs"/>
              </a:rPr>
              <a:t> actuelles (3 % et 7 %) restent dues en cas de </a:t>
            </a:r>
            <a:r>
              <a:rPr lang="fr-FR" altLang="fr-FR" b="1" dirty="0" smtClean="0">
                <a:ea typeface="ＭＳ Ｐゴシック" pitchFamily="34" charset="-128"/>
                <a:cs typeface="+mn-cs"/>
              </a:rPr>
              <a:t>non-paiement</a:t>
            </a:r>
            <a:r>
              <a:rPr lang="fr-FR" altLang="fr-FR" dirty="0" smtClean="0">
                <a:ea typeface="ＭＳ Ｐゴシック" pitchFamily="34" charset="-128"/>
                <a:cs typeface="+mn-cs"/>
              </a:rPr>
              <a:t>, même s'il s'avère, au moment de la régularisation, que les revenus de l'année N étaient inférieurs aux revenus de N-3</a:t>
            </a:r>
            <a:endParaRPr lang="fr-FR" altLang="fr-FR" dirty="0" smtClean="0">
              <a:solidFill>
                <a:srgbClr val="993399"/>
              </a:solidFill>
              <a:ea typeface="ＭＳ Ｐゴシック" pitchFamily="34" charset="-128"/>
              <a:cs typeface="+mn-cs"/>
            </a:endParaRPr>
          </a:p>
          <a:p>
            <a:pPr>
              <a:buFontTx/>
              <a:buNone/>
              <a:defRPr/>
            </a:pPr>
            <a:r>
              <a:rPr lang="fr-FR" altLang="fr-FR" u="sng" dirty="0" smtClean="0">
                <a:ea typeface="ＭＳ Ｐゴシック" pitchFamily="34" charset="-128"/>
                <a:cs typeface="+mn-cs"/>
              </a:rPr>
              <a:t>Concrètement </a:t>
            </a:r>
            <a:r>
              <a:rPr lang="fr-FR" altLang="fr-FR" dirty="0" smtClean="0">
                <a:ea typeface="ＭＳ Ｐゴシック" pitchFamily="34" charset="-128"/>
                <a:cs typeface="+mn-cs"/>
              </a:rPr>
              <a:t>:</a:t>
            </a:r>
            <a:endParaRPr lang="fr-FR" altLang="fr-FR" dirty="0" smtClean="0">
              <a:solidFill>
                <a:srgbClr val="993399"/>
              </a:solidFill>
              <a:ea typeface="ＭＳ Ｐゴシック" pitchFamily="34" charset="-128"/>
              <a:cs typeface="+mn-cs"/>
            </a:endParaRPr>
          </a:p>
          <a:p>
            <a:pPr lvl="1">
              <a:defRPr/>
            </a:pPr>
            <a:r>
              <a:rPr lang="fr-FR" altLang="fr-FR" dirty="0" smtClean="0">
                <a:ea typeface="ＭＳ Ｐゴシック" pitchFamily="34" charset="-128"/>
              </a:rPr>
              <a:t>L'indépendant devra payer en 2015 des cotisations calculées sur N-3 </a:t>
            </a:r>
          </a:p>
          <a:p>
            <a:pPr marL="146050" lvl="1" indent="0">
              <a:buFontTx/>
              <a:buNone/>
              <a:defRPr/>
            </a:pPr>
            <a:r>
              <a:rPr lang="fr-FR" altLang="fr-FR" dirty="0" smtClean="0">
                <a:ea typeface="ＭＳ Ｐゴシック" pitchFamily="34" charset="-128"/>
              </a:rPr>
              <a:t>(100 000 €)</a:t>
            </a:r>
            <a:br>
              <a:rPr lang="fr-FR" altLang="fr-FR" dirty="0" smtClean="0">
                <a:ea typeface="ＭＳ Ｐゴシック" pitchFamily="34" charset="-128"/>
              </a:rPr>
            </a:br>
            <a:r>
              <a:rPr lang="fr-FR" altLang="fr-FR" dirty="0" smtClean="0">
                <a:ea typeface="ＭＳ Ｐゴシック" pitchFamily="34" charset="-128"/>
              </a:rPr>
              <a:t>= 4148 € par trimestre</a:t>
            </a:r>
          </a:p>
          <a:p>
            <a:pPr lvl="1">
              <a:defRPr/>
            </a:pPr>
            <a:r>
              <a:rPr lang="fr-FR" altLang="fr-FR" dirty="0" smtClean="0">
                <a:ea typeface="ＭＳ Ｐゴシック" pitchFamily="34" charset="-128"/>
              </a:rPr>
              <a:t>L'indépendant s'attend à une diminution des revenus pour l'année N à 50 000 € et ne verse que 3024,00 €</a:t>
            </a:r>
          </a:p>
          <a:p>
            <a:pPr lvl="1">
              <a:defRPr/>
            </a:pPr>
            <a:r>
              <a:rPr lang="fr-FR" altLang="fr-FR" dirty="0" smtClean="0">
                <a:ea typeface="ＭＳ Ｐゴシック" pitchFamily="34" charset="-128"/>
              </a:rPr>
              <a:t>Au moment de la régularisation, ce revenu de 50 000 € est confirmé pour 2015</a:t>
            </a:r>
          </a:p>
          <a:p>
            <a:pPr lvl="1">
              <a:buFontTx/>
              <a:buNone/>
              <a:defRPr/>
            </a:pPr>
            <a:r>
              <a:rPr lang="fr-FR" altLang="fr-FR" sz="1600" dirty="0" smtClean="0">
                <a:ea typeface="ＭＳ Ｐゴシック" pitchFamily="34" charset="-128"/>
              </a:rPr>
              <a:t>	</a:t>
            </a:r>
            <a:r>
              <a:rPr lang="fr-FR" altLang="fr-FR" sz="1600" dirty="0" smtClean="0">
                <a:ea typeface="ＭＳ Ｐゴシック" pitchFamily="34" charset="-128"/>
                <a:sym typeface="Wingdings" pitchFamily="2" charset="2"/>
              </a:rPr>
              <a:t> les majorations calculées sur la différence des cotisations entre 3024 € et </a:t>
            </a:r>
            <a:br>
              <a:rPr lang="fr-FR" altLang="fr-FR" sz="1600" dirty="0" smtClean="0">
                <a:ea typeface="ＭＳ Ｐゴシック" pitchFamily="34" charset="-128"/>
                <a:sym typeface="Wingdings" pitchFamily="2" charset="2"/>
              </a:rPr>
            </a:br>
            <a:r>
              <a:rPr lang="fr-FR" altLang="fr-FR" sz="1600" dirty="0" smtClean="0">
                <a:ea typeface="ＭＳ Ｐゴシック" pitchFamily="34" charset="-128"/>
                <a:sym typeface="Wingdings" pitchFamily="2" charset="2"/>
              </a:rPr>
              <a:t>4148 € restent dues !</a:t>
            </a:r>
          </a:p>
        </p:txBody>
      </p:sp>
      <p:sp>
        <p:nvSpPr>
          <p:cNvPr id="25604" name="Slide Number Placeholder 3"/>
          <p:cNvSpPr>
            <a:spLocks noGrp="1"/>
          </p:cNvSpPr>
          <p:nvPr>
            <p:ph type="sldNum" sz="quarter" idx="10"/>
          </p:nvPr>
        </p:nvSpPr>
        <p:spPr>
          <a:noFill/>
        </p:spPr>
        <p:txBody>
          <a:bodyPr/>
          <a:lstStyle/>
          <a:p>
            <a:fld id="{58044AD3-9447-492A-83AD-B9899176941E}" type="slidenum">
              <a:rPr lang="en-US" altLang="fr-FR" smtClean="0">
                <a:ea typeface="ＭＳ Ｐゴシック"/>
                <a:cs typeface="ＭＳ Ｐゴシック"/>
              </a:rPr>
              <a:pPr/>
              <a:t>34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nl-BE" altLang="fr-FR" smtClean="0">
                <a:ea typeface="ＭＳ Ｐゴシック"/>
              </a:rPr>
              <a:t>Provisions </a:t>
            </a:r>
          </a:p>
        </p:txBody>
      </p:sp>
      <p:sp>
        <p:nvSpPr>
          <p:cNvPr id="33795" name="Content Placeholder 2"/>
          <p:cNvSpPr>
            <a:spLocks noGrp="1"/>
          </p:cNvSpPr>
          <p:nvPr>
            <p:ph idx="1"/>
          </p:nvPr>
        </p:nvSpPr>
        <p:spPr/>
        <p:txBody>
          <a:bodyPr/>
          <a:lstStyle/>
          <a:p>
            <a:pPr>
              <a:buFontTx/>
              <a:buNone/>
            </a:pPr>
            <a:r>
              <a:rPr lang="fr-BE" altLang="fr-FR" b="1" u="sng" smtClean="0">
                <a:ea typeface="ＭＳ Ｐゴシック"/>
              </a:rPr>
              <a:t>Quand est-il question d’une provision ?</a:t>
            </a:r>
            <a:endParaRPr lang="fr-BE" altLang="fr-FR" smtClean="0">
              <a:ea typeface="ＭＳ Ｐゴシック"/>
            </a:endParaRPr>
          </a:p>
          <a:p>
            <a:r>
              <a:rPr lang="fr-BE" altLang="fr-FR" smtClean="0">
                <a:ea typeface="ＭＳ Ｐゴシック"/>
              </a:rPr>
              <a:t>Lorsqu’à un moment déterminé de l’année N, l'indépendant a payé un montant de cotisations provisoires supérieur au montant des cotisations provisoires pour l’année N exigible à ce moment-là</a:t>
            </a:r>
          </a:p>
          <a:p>
            <a:endParaRPr lang="nl-BE" altLang="fr-FR" smtClean="0">
              <a:ea typeface="ＭＳ Ｐゴシック"/>
            </a:endParaRPr>
          </a:p>
          <a:p>
            <a:pPr>
              <a:buFontTx/>
              <a:buNone/>
            </a:pPr>
            <a:r>
              <a:rPr lang="nl-BE" altLang="fr-FR" b="1" smtClean="0">
                <a:solidFill>
                  <a:srgbClr val="0070C0"/>
                </a:solidFill>
                <a:ea typeface="ＭＳ Ｐゴシック"/>
              </a:rPr>
              <a:t> </a:t>
            </a:r>
            <a:r>
              <a:rPr lang="nl-BE" b="1" u="sng" smtClean="0">
                <a:solidFill>
                  <a:srgbClr val="0070C0"/>
                </a:solidFill>
                <a:ea typeface="ＭＳ Ｐゴシック"/>
              </a:rPr>
              <a:t>ATTENTION:</a:t>
            </a:r>
          </a:p>
          <a:p>
            <a:pPr>
              <a:buFontTx/>
              <a:buNone/>
            </a:pPr>
            <a:r>
              <a:rPr lang="nl-BE" smtClean="0">
                <a:solidFill>
                  <a:srgbClr val="0070C0"/>
                </a:solidFill>
                <a:ea typeface="ＭＳ Ｐゴシック"/>
              </a:rPr>
              <a:t>	Il ne peut pas y avoir de paiement volontaire pour un supplément s’il y a encore à ce moment une dette </a:t>
            </a:r>
            <a:r>
              <a:rPr lang="nl-BE" b="1" smtClean="0">
                <a:solidFill>
                  <a:srgbClr val="0070C0"/>
                </a:solidFill>
                <a:ea typeface="ＭＳ Ｐゴシック"/>
              </a:rPr>
              <a:t>échue</a:t>
            </a:r>
            <a:r>
              <a:rPr lang="nl-BE" smtClean="0">
                <a:solidFill>
                  <a:srgbClr val="0070C0"/>
                </a:solidFill>
                <a:ea typeface="ＭＳ Ｐゴシック"/>
              </a:rPr>
              <a:t> non contestée, ce supplément sera alors affecté sur la dette la plus ancienne.</a:t>
            </a:r>
          </a:p>
          <a:p>
            <a:pPr>
              <a:buFontTx/>
              <a:buNone/>
            </a:pPr>
            <a:endParaRPr lang="nl-BE" altLang="fr-FR" smtClean="0">
              <a:ea typeface="ＭＳ Ｐゴシック"/>
            </a:endParaRPr>
          </a:p>
        </p:txBody>
      </p:sp>
      <p:sp>
        <p:nvSpPr>
          <p:cNvPr id="33796" name="Slide Number Placeholder 3"/>
          <p:cNvSpPr>
            <a:spLocks noGrp="1"/>
          </p:cNvSpPr>
          <p:nvPr>
            <p:ph type="sldNum" sz="quarter" idx="10"/>
          </p:nvPr>
        </p:nvSpPr>
        <p:spPr>
          <a:noFill/>
        </p:spPr>
        <p:txBody>
          <a:bodyPr/>
          <a:lstStyle/>
          <a:p>
            <a:fld id="{6F0DD289-406E-4B17-A7D6-6B4B7E500B9A}" type="slidenum">
              <a:rPr lang="en-US" altLang="fr-FR" smtClean="0">
                <a:ea typeface="ＭＳ Ｐゴシック"/>
                <a:cs typeface="ＭＳ Ｐゴシック"/>
              </a:rPr>
              <a:pPr/>
              <a:t>35</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fr-FR" smtClean="0">
                <a:ea typeface="ＭＳ Ｐゴシック"/>
              </a:rPr>
              <a:t>Demande de dispense de la commission SPF </a:t>
            </a:r>
            <a:endParaRPr lang="nl-BE" altLang="fr-FR" smtClean="0">
              <a:ea typeface="ＭＳ Ｐゴシック"/>
            </a:endParaRPr>
          </a:p>
        </p:txBody>
      </p:sp>
      <p:sp>
        <p:nvSpPr>
          <p:cNvPr id="34819" name="Content Placeholder 2"/>
          <p:cNvSpPr>
            <a:spLocks noGrp="1"/>
          </p:cNvSpPr>
          <p:nvPr>
            <p:ph idx="1"/>
          </p:nvPr>
        </p:nvSpPr>
        <p:spPr/>
        <p:txBody>
          <a:bodyPr/>
          <a:lstStyle/>
          <a:p>
            <a:pPr>
              <a:buFontTx/>
              <a:buNone/>
            </a:pPr>
            <a:r>
              <a:rPr lang="fr-FR" altLang="fr-FR" u="sng" dirty="0" smtClean="0">
                <a:solidFill>
                  <a:srgbClr val="FFC000"/>
                </a:solidFill>
                <a:ea typeface="ＭＳ Ｐゴシック"/>
              </a:rPr>
              <a:t>Principaux changements </a:t>
            </a:r>
            <a:r>
              <a:rPr lang="fr-FR" altLang="fr-FR" dirty="0" smtClean="0">
                <a:solidFill>
                  <a:srgbClr val="FFC000"/>
                </a:solidFill>
                <a:ea typeface="ＭＳ Ｐゴシック"/>
              </a:rPr>
              <a:t>:</a:t>
            </a:r>
          </a:p>
          <a:p>
            <a:r>
              <a:rPr lang="fr-FR" altLang="fr-FR" dirty="0" smtClean="0">
                <a:ea typeface="ＭＳ Ｐゴシック"/>
              </a:rPr>
              <a:t>Ancien système</a:t>
            </a:r>
            <a:endParaRPr lang="fr-FR" altLang="fr-FR" dirty="0" smtClean="0">
              <a:solidFill>
                <a:srgbClr val="FFC000"/>
              </a:solidFill>
              <a:ea typeface="ＭＳ Ｐゴシック"/>
            </a:endParaRPr>
          </a:p>
          <a:p>
            <a:pPr lvl="1"/>
            <a:r>
              <a:rPr lang="fr-FR" altLang="fr-FR" dirty="0" smtClean="0">
                <a:ea typeface="ＭＳ Ｐゴシック"/>
              </a:rPr>
              <a:t>La dispense est définitivement acquise</a:t>
            </a:r>
          </a:p>
          <a:p>
            <a:pPr lvl="1"/>
            <a:r>
              <a:rPr lang="fr-FR" altLang="fr-FR" sz="1600" dirty="0" smtClean="0">
                <a:ea typeface="ＭＳ Ｐゴシック"/>
              </a:rPr>
              <a:t>La décision pour les cotisations provisoires est indépendante de la décision pour les cotisations de régularisation</a:t>
            </a:r>
            <a:endParaRPr lang="fr-FR" altLang="fr-FR" dirty="0" smtClean="0">
              <a:solidFill>
                <a:srgbClr val="FFC000"/>
              </a:solidFill>
              <a:ea typeface="ＭＳ Ｐゴシック"/>
            </a:endParaRPr>
          </a:p>
          <a:p>
            <a:r>
              <a:rPr lang="fr-FR" altLang="fr-FR" dirty="0" smtClean="0">
                <a:ea typeface="ＭＳ Ｐゴシック"/>
              </a:rPr>
              <a:t>Nouveau système</a:t>
            </a:r>
            <a:endParaRPr lang="fr-FR" altLang="fr-FR" dirty="0" smtClean="0">
              <a:solidFill>
                <a:srgbClr val="FFC000"/>
              </a:solidFill>
              <a:ea typeface="ＭＳ Ｐゴシック"/>
            </a:endParaRPr>
          </a:p>
          <a:p>
            <a:pPr lvl="1"/>
            <a:r>
              <a:rPr lang="fr-FR" altLang="fr-FR" sz="1600" dirty="0" smtClean="0">
                <a:ea typeface="ＭＳ Ｐゴシック"/>
              </a:rPr>
              <a:t>Une dispense pour les cotisations ‘provisoires’ </a:t>
            </a:r>
            <a:r>
              <a:rPr lang="fr-FR" altLang="fr-FR" sz="1600" b="1" dirty="0" smtClean="0">
                <a:ea typeface="ＭＳ Ｐゴシック"/>
              </a:rPr>
              <a:t>n'est pas définitivement </a:t>
            </a:r>
            <a:r>
              <a:rPr lang="fr-FR" altLang="fr-FR" dirty="0" smtClean="0">
                <a:ea typeface="ＭＳ Ｐゴシック"/>
              </a:rPr>
              <a:t>acquise aussi longtemps que les revenus définitifs ne sont pas connus</a:t>
            </a:r>
          </a:p>
          <a:p>
            <a:pPr lvl="1"/>
            <a:r>
              <a:rPr lang="fr-FR" altLang="fr-FR" sz="1600" dirty="0" smtClean="0">
                <a:ea typeface="ＭＳ Ｐゴシック"/>
              </a:rPr>
              <a:t>Si les revenus définitifs </a:t>
            </a:r>
            <a:r>
              <a:rPr lang="fr-FR" altLang="fr-FR" sz="1600" b="1" dirty="0" smtClean="0">
                <a:ea typeface="ＭＳ Ｐゴシック"/>
              </a:rPr>
              <a:t>dépassent </a:t>
            </a:r>
            <a:r>
              <a:rPr lang="fr-FR" altLang="fr-FR" sz="1600" dirty="0" smtClean="0">
                <a:ea typeface="ＭＳ Ｐゴシック"/>
              </a:rPr>
              <a:t> 25 740 euros, la dispense pour les cotisations provisoires sera </a:t>
            </a:r>
            <a:r>
              <a:rPr lang="fr-FR" altLang="fr-FR" sz="1600" b="1" dirty="0" smtClean="0">
                <a:ea typeface="ＭＳ Ｐゴシック"/>
              </a:rPr>
              <a:t>annulée </a:t>
            </a:r>
            <a:r>
              <a:rPr lang="fr-FR" altLang="fr-FR" dirty="0" smtClean="0">
                <a:ea typeface="ＭＳ Ｐゴシック"/>
              </a:rPr>
              <a:t>avec effet rétroactif + majorations à compter de la date d'exigibilité</a:t>
            </a:r>
          </a:p>
          <a:p>
            <a:pPr lvl="1"/>
            <a:r>
              <a:rPr lang="fr-FR" altLang="fr-FR" sz="1600" dirty="0" smtClean="0">
                <a:ea typeface="ＭＳ Ｐゴシック"/>
              </a:rPr>
              <a:t>Si les revenus définitifs </a:t>
            </a:r>
            <a:r>
              <a:rPr lang="fr-FR" altLang="fr-FR" sz="1600" b="1" dirty="0" smtClean="0">
                <a:ea typeface="ＭＳ Ｐゴシック"/>
              </a:rPr>
              <a:t>NE</a:t>
            </a:r>
            <a:r>
              <a:rPr lang="fr-FR" altLang="fr-FR" sz="1600" dirty="0" smtClean="0">
                <a:ea typeface="ＭＳ Ｐゴシック"/>
              </a:rPr>
              <a:t> </a:t>
            </a:r>
            <a:r>
              <a:rPr lang="fr-FR" altLang="fr-FR" sz="1600" b="1" dirty="0" smtClean="0">
                <a:ea typeface="ＭＳ Ｐゴシック"/>
              </a:rPr>
              <a:t>dépassent PAS</a:t>
            </a:r>
            <a:r>
              <a:rPr lang="fr-FR" altLang="fr-FR" sz="1600" dirty="0" smtClean="0">
                <a:ea typeface="ＭＳ Ｐゴシック"/>
              </a:rPr>
              <a:t> 25 740 euros, la dispense octroyée pour les cotisations provisoires s'appliquera aussi automatiquement aux </a:t>
            </a:r>
            <a:r>
              <a:rPr lang="fr-FR" altLang="fr-FR" sz="1600" b="1" dirty="0" smtClean="0">
                <a:ea typeface="ＭＳ Ｐゴシック"/>
              </a:rPr>
              <a:t>cotisations de régularisation</a:t>
            </a:r>
            <a:endParaRPr lang="fr-FR" altLang="fr-FR" dirty="0" smtClean="0">
              <a:solidFill>
                <a:srgbClr val="FFC000"/>
              </a:solidFill>
              <a:ea typeface="ＭＳ Ｐゴシック"/>
            </a:endParaRPr>
          </a:p>
          <a:p>
            <a:pPr lvl="1"/>
            <a:endParaRPr lang="fr-FR" altLang="fr-FR" dirty="0" smtClean="0">
              <a:ea typeface="ＭＳ Ｐゴシック"/>
            </a:endParaRPr>
          </a:p>
          <a:p>
            <a:endParaRPr lang="fr-FR" altLang="fr-FR" dirty="0" smtClean="0">
              <a:ea typeface="ＭＳ Ｐゴシック"/>
            </a:endParaRPr>
          </a:p>
          <a:p>
            <a:endParaRPr lang="fr-FR" altLang="fr-FR" dirty="0" smtClean="0">
              <a:ea typeface="ＭＳ Ｐゴシック"/>
            </a:endParaRPr>
          </a:p>
        </p:txBody>
      </p:sp>
      <p:sp>
        <p:nvSpPr>
          <p:cNvPr id="34820" name="Slide Number Placeholder 3"/>
          <p:cNvSpPr>
            <a:spLocks noGrp="1"/>
          </p:cNvSpPr>
          <p:nvPr>
            <p:ph type="sldNum" sz="quarter" idx="10"/>
          </p:nvPr>
        </p:nvSpPr>
        <p:spPr>
          <a:noFill/>
        </p:spPr>
        <p:txBody>
          <a:bodyPr/>
          <a:lstStyle/>
          <a:p>
            <a:fld id="{0BF5F652-4030-4D8B-BBD9-3FD6D88E3910}" type="slidenum">
              <a:rPr lang="en-US" altLang="fr-FR" smtClean="0">
                <a:ea typeface="ＭＳ Ｐゴシック"/>
                <a:cs typeface="ＭＳ Ｐゴシック"/>
              </a:rPr>
              <a:pPr/>
              <a:t>36</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nl-BE" smtClean="0">
                <a:ea typeface="ＭＳ Ｐゴシック"/>
              </a:rPr>
              <a:t>Demande de dispense commission SPF</a:t>
            </a:r>
          </a:p>
        </p:txBody>
      </p:sp>
      <p:sp>
        <p:nvSpPr>
          <p:cNvPr id="35843" name="Content Placeholder 2"/>
          <p:cNvSpPr>
            <a:spLocks noGrp="1"/>
          </p:cNvSpPr>
          <p:nvPr>
            <p:ph idx="1"/>
          </p:nvPr>
        </p:nvSpPr>
        <p:spPr/>
        <p:txBody>
          <a:bodyPr/>
          <a:lstStyle/>
          <a:p>
            <a:pPr>
              <a:buFontTx/>
              <a:buNone/>
            </a:pPr>
            <a:r>
              <a:rPr lang="nl-BE" b="1" smtClean="0">
                <a:solidFill>
                  <a:srgbClr val="FFC000"/>
                </a:solidFill>
                <a:ea typeface="ＭＳ Ｐゴシック"/>
              </a:rPr>
              <a:t>EXCEPTION à l’annulation d’une décision de dispense</a:t>
            </a:r>
          </a:p>
          <a:p>
            <a:pPr>
              <a:buFontTx/>
              <a:buNone/>
            </a:pPr>
            <a:endParaRPr lang="nl-BE" smtClean="0">
              <a:ea typeface="ＭＳ Ｐゴシック"/>
            </a:endParaRPr>
          </a:p>
          <a:p>
            <a:pPr>
              <a:buFontTx/>
              <a:buNone/>
            </a:pPr>
            <a:r>
              <a:rPr lang="nl-BE" smtClean="0">
                <a:solidFill>
                  <a:srgbClr val="FF0000"/>
                </a:solidFill>
                <a:ea typeface="ＭＳ Ｐゴシック"/>
              </a:rPr>
              <a:t>	</a:t>
            </a:r>
            <a:r>
              <a:rPr lang="nl-BE" smtClean="0">
                <a:solidFill>
                  <a:srgbClr val="0070C0"/>
                </a:solidFill>
                <a:ea typeface="ＭＳ Ｐゴシック"/>
              </a:rPr>
              <a:t>Si une décision de dispense pour un TI doit être revue étant donné que le seuil de revenu a été dépassé, cela n’aura JAMAIS d’impact sur une décision positive de </a:t>
            </a:r>
            <a:r>
              <a:rPr lang="nl-BE" b="1" smtClean="0">
                <a:solidFill>
                  <a:srgbClr val="0070C0"/>
                </a:solidFill>
                <a:ea typeface="ＭＳ Ｐゴシック"/>
              </a:rPr>
              <a:t>“levée de responsabilité solidaire”</a:t>
            </a:r>
            <a:r>
              <a:rPr lang="nl-BE" smtClean="0">
                <a:solidFill>
                  <a:srgbClr val="0070C0"/>
                </a:solidFill>
                <a:ea typeface="ＭＳ Ｐゴシック"/>
              </a:rPr>
              <a:t>.</a:t>
            </a:r>
            <a:br>
              <a:rPr lang="nl-BE" smtClean="0">
                <a:solidFill>
                  <a:srgbClr val="0070C0"/>
                </a:solidFill>
                <a:ea typeface="ＭＳ Ｐゴシック"/>
              </a:rPr>
            </a:br>
            <a:r>
              <a:rPr lang="nl-BE" smtClean="0">
                <a:solidFill>
                  <a:srgbClr val="0070C0"/>
                </a:solidFill>
                <a:ea typeface="ＭＳ Ｐゴシック"/>
              </a:rPr>
              <a:t/>
            </a:r>
            <a:br>
              <a:rPr lang="nl-BE" smtClean="0">
                <a:solidFill>
                  <a:srgbClr val="0070C0"/>
                </a:solidFill>
                <a:ea typeface="ＭＳ Ｐゴシック"/>
              </a:rPr>
            </a:br>
            <a:r>
              <a:rPr lang="nl-BE" smtClean="0">
                <a:solidFill>
                  <a:srgbClr val="0070C0"/>
                </a:solidFill>
                <a:ea typeface="ＭＳ Ｐゴシック"/>
              </a:rPr>
              <a:t>Celle-ci reste maintenue et sera aussi automatiquement d’application pour les éventuels suppléments.</a:t>
            </a:r>
          </a:p>
        </p:txBody>
      </p:sp>
      <p:sp>
        <p:nvSpPr>
          <p:cNvPr id="35844" name="Slide Number Placeholder 3"/>
          <p:cNvSpPr>
            <a:spLocks noGrp="1"/>
          </p:cNvSpPr>
          <p:nvPr>
            <p:ph type="sldNum" sz="quarter" idx="10"/>
          </p:nvPr>
        </p:nvSpPr>
        <p:spPr>
          <a:noFill/>
        </p:spPr>
        <p:txBody>
          <a:bodyPr/>
          <a:lstStyle/>
          <a:p>
            <a:fld id="{4D8A7219-E344-4628-96FC-550B7E9989A8}"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BE" altLang="fr-FR" smtClean="0">
                <a:ea typeface="ＭＳ Ｐゴシック"/>
              </a:rPr>
              <a:t>Demande de dispense de la commission SPF </a:t>
            </a:r>
            <a:endParaRPr lang="nl-BE" altLang="fr-FR" smtClean="0">
              <a:ea typeface="ＭＳ Ｐゴシック"/>
            </a:endParaRPr>
          </a:p>
        </p:txBody>
      </p:sp>
      <p:sp>
        <p:nvSpPr>
          <p:cNvPr id="36867" name="Content Placeholder 2"/>
          <p:cNvSpPr>
            <a:spLocks noGrp="1"/>
          </p:cNvSpPr>
          <p:nvPr>
            <p:ph idx="1"/>
          </p:nvPr>
        </p:nvSpPr>
        <p:spPr/>
        <p:txBody>
          <a:bodyPr/>
          <a:lstStyle/>
          <a:p>
            <a:pPr>
              <a:buFontTx/>
              <a:buNone/>
            </a:pPr>
            <a:r>
              <a:rPr lang="fr-FR" altLang="fr-FR" b="1" smtClean="0">
                <a:solidFill>
                  <a:srgbClr val="FFC000"/>
                </a:solidFill>
                <a:ea typeface="ＭＳ Ｐゴシック"/>
              </a:rPr>
              <a:t>EXCEPTION à l'annulation de la décision de dispense</a:t>
            </a:r>
            <a:endParaRPr lang="fr-FR" altLang="fr-FR" smtClean="0">
              <a:solidFill>
                <a:srgbClr val="FFC000"/>
              </a:solidFill>
              <a:ea typeface="ＭＳ Ｐゴシック"/>
            </a:endParaRPr>
          </a:p>
          <a:p>
            <a:pPr>
              <a:buFontTx/>
              <a:buNone/>
            </a:pPr>
            <a:endParaRPr lang="fr-FR" altLang="fr-FR" smtClean="0">
              <a:ea typeface="ＭＳ Ｐゴシック"/>
            </a:endParaRPr>
          </a:p>
          <a:p>
            <a:pPr>
              <a:buFontTx/>
              <a:buNone/>
            </a:pPr>
            <a:r>
              <a:rPr lang="fr-FR" altLang="fr-FR" b="1" smtClean="0">
                <a:ea typeface="ＭＳ Ｐゴシック"/>
              </a:rPr>
              <a:t>Dépassement du seuil avec maintien de la dispense </a:t>
            </a:r>
            <a:r>
              <a:rPr lang="fr-FR" altLang="fr-FR" b="1" smtClean="0">
                <a:ea typeface="ＭＳ Ｐゴシック"/>
                <a:sym typeface="Wingdings" pitchFamily="2" charset="2"/>
              </a:rPr>
              <a:t> conditions :</a:t>
            </a:r>
            <a:endParaRPr lang="fr-FR" altLang="fr-FR" smtClean="0">
              <a:solidFill>
                <a:srgbClr val="FFC000"/>
              </a:solidFill>
              <a:ea typeface="ＭＳ Ｐゴシック"/>
              <a:sym typeface="Wingdings" pitchFamily="2" charset="2"/>
            </a:endParaRPr>
          </a:p>
          <a:p>
            <a:pPr>
              <a:buFontTx/>
              <a:buNone/>
            </a:pPr>
            <a:endParaRPr lang="fr-FR" altLang="fr-FR" smtClean="0">
              <a:ea typeface="ＭＳ Ｐゴシック"/>
              <a:sym typeface="Wingdings" pitchFamily="2" charset="2"/>
            </a:endParaRPr>
          </a:p>
          <a:p>
            <a:r>
              <a:rPr lang="fr-FR" altLang="fr-FR" smtClean="0">
                <a:ea typeface="ＭＳ Ｐゴシック"/>
                <a:sym typeface="Wingdings" pitchFamily="2" charset="2"/>
              </a:rPr>
              <a:t>Les revenus définitifs n'excèdent pas 120 % du double du seuil minimal à titre principal</a:t>
            </a:r>
            <a:endParaRPr lang="fr-FR" altLang="fr-FR" smtClean="0">
              <a:solidFill>
                <a:srgbClr val="FFC000"/>
              </a:solidFill>
              <a:ea typeface="ＭＳ Ｐゴシック"/>
              <a:sym typeface="Wingdings" pitchFamily="2" charset="2"/>
            </a:endParaRPr>
          </a:p>
          <a:p>
            <a:pPr>
              <a:buFontTx/>
              <a:buNone/>
            </a:pPr>
            <a:r>
              <a:rPr lang="fr-FR" altLang="fr-FR" b="1" smtClean="0">
                <a:ea typeface="ＭＳ Ｐゴシック"/>
                <a:sym typeface="Wingdings" pitchFamily="2" charset="2"/>
              </a:rPr>
              <a:t>ET</a:t>
            </a:r>
            <a:endParaRPr lang="fr-FR" altLang="fr-FR" smtClean="0">
              <a:solidFill>
                <a:srgbClr val="FFC000"/>
              </a:solidFill>
              <a:ea typeface="ＭＳ Ｐゴシック"/>
              <a:sym typeface="Wingdings" pitchFamily="2" charset="2"/>
            </a:endParaRPr>
          </a:p>
          <a:p>
            <a:r>
              <a:rPr lang="fr-FR" altLang="fr-FR" smtClean="0">
                <a:ea typeface="ＭＳ Ｐゴシック"/>
                <a:sym typeface="Wingdings" pitchFamily="2" charset="2"/>
              </a:rPr>
              <a:t>Les revenus définitifs n'excèdent pas 120 % des revenus déclarés par l'indépendant dans le courant de la procédure de dispense </a:t>
            </a:r>
            <a:br>
              <a:rPr lang="fr-FR" altLang="fr-FR" smtClean="0">
                <a:ea typeface="ＭＳ Ｐゴシック"/>
                <a:sym typeface="Wingdings" pitchFamily="2" charset="2"/>
              </a:rPr>
            </a:br>
            <a:r>
              <a:rPr lang="fr-FR" altLang="fr-FR" smtClean="0">
                <a:ea typeface="ＭＳ Ｐゴシック"/>
                <a:sym typeface="Wingdings" pitchFamily="2" charset="2"/>
              </a:rPr>
              <a:t>(formulaire A, séance de la commission)</a:t>
            </a:r>
            <a:endParaRPr lang="fr-FR" altLang="fr-FR" smtClean="0">
              <a:solidFill>
                <a:srgbClr val="FFC000"/>
              </a:solidFill>
              <a:ea typeface="ＭＳ Ｐゴシック"/>
              <a:sym typeface="Wingdings" pitchFamily="2" charset="2"/>
            </a:endParaRPr>
          </a:p>
          <a:p>
            <a:endParaRPr lang="fr-FR" altLang="fr-FR" smtClean="0">
              <a:solidFill>
                <a:srgbClr val="FFC000"/>
              </a:solidFill>
              <a:ea typeface="ＭＳ Ｐゴシック"/>
              <a:sym typeface="Wingdings" pitchFamily="2" charset="2"/>
            </a:endParaRPr>
          </a:p>
        </p:txBody>
      </p:sp>
      <p:sp>
        <p:nvSpPr>
          <p:cNvPr id="36868" name="Slide Number Placeholder 3"/>
          <p:cNvSpPr>
            <a:spLocks noGrp="1"/>
          </p:cNvSpPr>
          <p:nvPr>
            <p:ph type="sldNum" sz="quarter" idx="10"/>
          </p:nvPr>
        </p:nvSpPr>
        <p:spPr>
          <a:noFill/>
        </p:spPr>
        <p:txBody>
          <a:bodyPr/>
          <a:lstStyle/>
          <a:p>
            <a:fld id="{C192A335-BCD4-4F37-8B19-D69304DA381D}" type="slidenum">
              <a:rPr lang="en-US" altLang="fr-FR" smtClean="0">
                <a:ea typeface="ＭＳ Ｐゴシック"/>
                <a:cs typeface="ＭＳ Ｐゴシック"/>
              </a:rPr>
              <a:pPr/>
              <a:t>38</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BE" altLang="fr-FR" smtClean="0">
                <a:ea typeface="ＭＳ Ｐゴシック"/>
              </a:rPr>
              <a:t>Demande de dispense de la commission SPF </a:t>
            </a:r>
            <a:endParaRPr lang="nl-BE" altLang="fr-FR" smtClean="0">
              <a:ea typeface="ＭＳ Ｐゴシック"/>
            </a:endParaRPr>
          </a:p>
        </p:txBody>
      </p:sp>
      <p:sp>
        <p:nvSpPr>
          <p:cNvPr id="37891" name="Content Placeholder 2"/>
          <p:cNvSpPr>
            <a:spLocks noGrp="1"/>
          </p:cNvSpPr>
          <p:nvPr>
            <p:ph idx="1"/>
          </p:nvPr>
        </p:nvSpPr>
        <p:spPr/>
        <p:txBody>
          <a:bodyPr/>
          <a:lstStyle/>
          <a:p>
            <a:pPr>
              <a:buFontTx/>
              <a:buNone/>
            </a:pPr>
            <a:r>
              <a:rPr lang="fr-FR" altLang="fr-FR" u="sng" dirty="0" smtClean="0">
                <a:solidFill>
                  <a:srgbClr val="FFC000"/>
                </a:solidFill>
                <a:ea typeface="ＭＳ Ｐゴシック"/>
              </a:rPr>
              <a:t>Règles à appliquer par la CAS </a:t>
            </a:r>
            <a:r>
              <a:rPr lang="fr-FR" altLang="fr-FR" dirty="0" smtClean="0">
                <a:solidFill>
                  <a:srgbClr val="FFC000"/>
                </a:solidFill>
                <a:ea typeface="ＭＳ Ｐゴシック"/>
              </a:rPr>
              <a:t>:</a:t>
            </a:r>
            <a:r>
              <a:rPr lang="fr-FR" altLang="fr-FR" dirty="0" smtClean="0">
                <a:ea typeface="ＭＳ Ｐゴシック"/>
              </a:rPr>
              <a:t/>
            </a:r>
            <a:br>
              <a:rPr lang="fr-FR" altLang="fr-FR" dirty="0" smtClean="0">
                <a:ea typeface="ＭＳ Ｐゴシック"/>
              </a:rPr>
            </a:br>
            <a:endParaRPr lang="fr-FR" altLang="fr-FR" dirty="0" smtClean="0">
              <a:solidFill>
                <a:srgbClr val="8064A2"/>
              </a:solidFill>
              <a:ea typeface="ＭＳ Ｐゴシック"/>
            </a:endParaRPr>
          </a:p>
          <a:p>
            <a:r>
              <a:rPr lang="fr-FR" altLang="fr-FR" dirty="0" smtClean="0">
                <a:ea typeface="ＭＳ Ｐゴシック"/>
              </a:rPr>
              <a:t>Vérification des revenus annuels définitifs d'une période dispensée.</a:t>
            </a:r>
          </a:p>
          <a:p>
            <a:r>
              <a:rPr lang="fr-FR" altLang="fr-FR" dirty="0" smtClean="0">
                <a:ea typeface="ＭＳ Ｐゴシック"/>
              </a:rPr>
              <a:t>Revenu définitif &lt; 25 740 EUR </a:t>
            </a:r>
            <a:r>
              <a:rPr lang="fr-FR" altLang="fr-FR" dirty="0" smtClean="0">
                <a:ea typeface="ＭＳ Ｐゴシック"/>
                <a:sym typeface="Wingdings" pitchFamily="2" charset="2"/>
              </a:rPr>
              <a:t> dispense définitive indépendamment des revenus déclarés par l'indépendant.</a:t>
            </a:r>
          </a:p>
          <a:p>
            <a:r>
              <a:rPr lang="fr-FR" altLang="fr-FR" dirty="0" smtClean="0">
                <a:ea typeface="ＭＳ Ｐゴシック"/>
                <a:sym typeface="Wingdings" pitchFamily="2" charset="2"/>
              </a:rPr>
              <a:t>Revenu définitif &gt; 30 000 EUR  toujours annulation de la dispense.</a:t>
            </a:r>
          </a:p>
          <a:p>
            <a:r>
              <a:rPr lang="fr-FR" altLang="fr-FR" dirty="0" smtClean="0">
                <a:ea typeface="ＭＳ Ｐゴシック"/>
                <a:sym typeface="Wingdings" pitchFamily="2" charset="2"/>
              </a:rPr>
              <a:t>Revenu définitif 25 740 EUR &lt;&gt; 30 000 EUR  vérification des revenus déclarés par l'indépendant</a:t>
            </a:r>
          </a:p>
        </p:txBody>
      </p:sp>
      <p:sp>
        <p:nvSpPr>
          <p:cNvPr id="37892" name="Slide Number Placeholder 3"/>
          <p:cNvSpPr>
            <a:spLocks noGrp="1"/>
          </p:cNvSpPr>
          <p:nvPr>
            <p:ph type="sldNum" sz="quarter" idx="10"/>
          </p:nvPr>
        </p:nvSpPr>
        <p:spPr>
          <a:noFill/>
        </p:spPr>
        <p:txBody>
          <a:bodyPr/>
          <a:lstStyle/>
          <a:p>
            <a:fld id="{4E1F1DB0-34DF-4BD1-AF3A-87AAFD387476}" type="slidenum">
              <a:rPr lang="en-US" altLang="fr-FR" smtClean="0">
                <a:ea typeface="ＭＳ Ｐゴシック"/>
                <a:cs typeface="ＭＳ Ｐゴシック"/>
              </a:rPr>
              <a:pPr/>
              <a:t>39</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l-BE" altLang="fr-FR" smtClean="0">
                <a:ea typeface="ＭＳ Ｐゴシック"/>
              </a:rPr>
              <a:t>Nouveaux principes</a:t>
            </a:r>
          </a:p>
        </p:txBody>
      </p:sp>
      <p:graphicFrame>
        <p:nvGraphicFramePr>
          <p:cNvPr id="5" name="Content Placeholder 4"/>
          <p:cNvGraphicFramePr>
            <a:graphicFrameLocks noGrp="1"/>
          </p:cNvGraphicFramePr>
          <p:nvPr>
            <p:ph idx="1"/>
          </p:nvPr>
        </p:nvGraphicFramePr>
        <p:xfrm>
          <a:off x="251519" y="1124744"/>
          <a:ext cx="8641655"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Slide Number Placeholder 3"/>
          <p:cNvSpPr>
            <a:spLocks noGrp="1"/>
          </p:cNvSpPr>
          <p:nvPr>
            <p:ph type="sldNum" sz="quarter" idx="10"/>
          </p:nvPr>
        </p:nvSpPr>
        <p:spPr>
          <a:noFill/>
        </p:spPr>
        <p:txBody>
          <a:bodyPr/>
          <a:lstStyle/>
          <a:p>
            <a:fld id="{115315FC-2C95-4C4B-A62A-D63104643643}" type="slidenum">
              <a:rPr lang="en-US" altLang="fr-FR" smtClean="0">
                <a:ea typeface="ＭＳ Ｐゴシック"/>
                <a:cs typeface="ＭＳ Ｐゴシック"/>
              </a:rPr>
              <a:pPr/>
              <a:t>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BE" altLang="fr-FR" smtClean="0">
                <a:ea typeface="ＭＳ Ｐゴシック"/>
              </a:rPr>
              <a:t>Demande de dispense de la commission SPF </a:t>
            </a:r>
            <a:endParaRPr lang="nl-BE" altLang="fr-FR" smtClean="0">
              <a:ea typeface="ＭＳ Ｐゴシック"/>
            </a:endParaRPr>
          </a:p>
        </p:txBody>
      </p:sp>
      <p:sp>
        <p:nvSpPr>
          <p:cNvPr id="39939" name="Content Placeholder 2"/>
          <p:cNvSpPr>
            <a:spLocks noGrp="1"/>
          </p:cNvSpPr>
          <p:nvPr>
            <p:ph idx="1"/>
          </p:nvPr>
        </p:nvSpPr>
        <p:spPr>
          <a:xfrm>
            <a:off x="250825" y="1268413"/>
            <a:ext cx="8642350" cy="2880667"/>
          </a:xfrm>
        </p:spPr>
        <p:txBody>
          <a:bodyPr/>
          <a:lstStyle/>
          <a:p>
            <a:pPr>
              <a:buFontTx/>
              <a:buNone/>
            </a:pPr>
            <a:r>
              <a:rPr lang="fr-FR" altLang="fr-FR" b="1" dirty="0" smtClean="0">
                <a:solidFill>
                  <a:srgbClr val="FFC000"/>
                </a:solidFill>
                <a:ea typeface="ＭＳ Ｐゴシック"/>
              </a:rPr>
              <a:t>Exercice pratique</a:t>
            </a:r>
            <a:endParaRPr lang="fr-FR" altLang="fr-FR" dirty="0" smtClean="0">
              <a:solidFill>
                <a:srgbClr val="FFC000"/>
              </a:solidFill>
              <a:ea typeface="ＭＳ Ｐゴシック"/>
            </a:endParaRPr>
          </a:p>
          <a:p>
            <a:r>
              <a:rPr lang="fr-FR" altLang="fr-FR" dirty="0" smtClean="0">
                <a:ea typeface="ＭＳ Ｐゴシック"/>
              </a:rPr>
              <a:t>L'indépendant introduit en juillet 2015 une demande de dispense des cotisations sociales du 01/07/2014 au 30/09/2015 inclus. La demande de dispense est acceptée pour la période du 01/07/2014 au 30/09/2015 inclus. Le 07/02/2017, nous recevons ses revenus de 2014 et de 2015, lesquels s'élèvent respectivement à 20 000 euros et à 40 000 euros.</a:t>
            </a:r>
          </a:p>
          <a:p>
            <a:pPr>
              <a:buFontTx/>
              <a:buNone/>
            </a:pPr>
            <a:endParaRPr lang="fr-FR" altLang="fr-FR" dirty="0" smtClean="0">
              <a:ea typeface="ＭＳ Ｐゴシック"/>
            </a:endParaRPr>
          </a:p>
          <a:p>
            <a:pPr>
              <a:buFontTx/>
              <a:buNone/>
            </a:pPr>
            <a:r>
              <a:rPr lang="fr-FR" altLang="fr-FR" dirty="0" smtClean="0">
                <a:solidFill>
                  <a:srgbClr val="FFC000"/>
                </a:solidFill>
                <a:ea typeface="ＭＳ Ｐゴシック"/>
              </a:rPr>
              <a:t>Question :</a:t>
            </a:r>
          </a:p>
          <a:p>
            <a:r>
              <a:rPr lang="fr-FR" altLang="fr-FR" dirty="0" smtClean="0">
                <a:ea typeface="ＭＳ Ｐゴシック"/>
              </a:rPr>
              <a:t>Quid de la décision relative à la demande de dispense ? </a:t>
            </a:r>
            <a:endParaRPr lang="fr-FR" altLang="fr-FR" dirty="0" smtClean="0">
              <a:solidFill>
                <a:srgbClr val="FFC000"/>
              </a:solidFill>
              <a:ea typeface="ＭＳ Ｐゴシック"/>
            </a:endParaRPr>
          </a:p>
          <a:p>
            <a:pPr>
              <a:buFontTx/>
              <a:buNone/>
            </a:pPr>
            <a:endParaRPr lang="fr-FR" altLang="fr-FR" b="1" dirty="0" smtClean="0">
              <a:solidFill>
                <a:srgbClr val="FFC000"/>
              </a:solidFill>
              <a:ea typeface="ＭＳ Ｐゴシック"/>
            </a:endParaRPr>
          </a:p>
          <a:p>
            <a:pPr>
              <a:buFontTx/>
              <a:buNone/>
            </a:pPr>
            <a:endParaRPr lang="fr-FR" altLang="fr-FR" b="1" dirty="0" smtClean="0">
              <a:solidFill>
                <a:srgbClr val="FFC000"/>
              </a:solidFill>
              <a:ea typeface="ＭＳ Ｐゴシック"/>
            </a:endParaRPr>
          </a:p>
        </p:txBody>
      </p:sp>
      <p:sp>
        <p:nvSpPr>
          <p:cNvPr id="39940" name="Slide Number Placeholder 3"/>
          <p:cNvSpPr>
            <a:spLocks noGrp="1"/>
          </p:cNvSpPr>
          <p:nvPr>
            <p:ph type="sldNum" sz="quarter" idx="10"/>
          </p:nvPr>
        </p:nvSpPr>
        <p:spPr>
          <a:noFill/>
        </p:spPr>
        <p:txBody>
          <a:bodyPr/>
          <a:lstStyle/>
          <a:p>
            <a:fld id="{72D6C1CB-15BF-420D-8864-1F7A124BB5C5}" type="slidenum">
              <a:rPr lang="en-US" altLang="fr-FR" smtClean="0">
                <a:ea typeface="ＭＳ Ｐゴシック"/>
                <a:cs typeface="ＭＳ Ｐゴシック"/>
              </a:rPr>
              <a:pPr/>
              <a:t>40</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fr-BE" altLang="fr-FR" smtClean="0">
                <a:ea typeface="ＭＳ Ｐゴシック"/>
              </a:rPr>
              <a:t>Demande de dispense de la commission SPF </a:t>
            </a:r>
            <a:endParaRPr lang="nl-BE" altLang="fr-FR" smtClean="0">
              <a:ea typeface="ＭＳ Ｐゴシック"/>
            </a:endParaRPr>
          </a:p>
        </p:txBody>
      </p:sp>
      <p:sp>
        <p:nvSpPr>
          <p:cNvPr id="40963" name="Content Placeholder 2"/>
          <p:cNvSpPr>
            <a:spLocks noGrp="1"/>
          </p:cNvSpPr>
          <p:nvPr>
            <p:ph idx="1"/>
          </p:nvPr>
        </p:nvSpPr>
        <p:spPr>
          <a:xfrm>
            <a:off x="250825" y="3212976"/>
            <a:ext cx="8642350" cy="3168774"/>
          </a:xfrm>
        </p:spPr>
        <p:txBody>
          <a:bodyPr/>
          <a:lstStyle/>
          <a:p>
            <a:r>
              <a:rPr lang="fr-FR" altLang="fr-FR" dirty="0" smtClean="0">
                <a:ea typeface="ＭＳ Ｐゴシック"/>
              </a:rPr>
              <a:t>2014 : reste exonéré (ancienne législation)</a:t>
            </a:r>
            <a:br>
              <a:rPr lang="fr-FR" altLang="fr-FR" dirty="0" smtClean="0">
                <a:ea typeface="ＭＳ Ｐゴシック"/>
              </a:rPr>
            </a:br>
            <a:endParaRPr lang="fr-FR" altLang="fr-FR" dirty="0" smtClean="0">
              <a:ea typeface="ＭＳ Ｐゴシック"/>
            </a:endParaRPr>
          </a:p>
          <a:p>
            <a:r>
              <a:rPr lang="fr-FR" altLang="fr-FR" dirty="0" smtClean="0">
                <a:ea typeface="ＭＳ Ｐゴシック"/>
              </a:rPr>
              <a:t>2015 : revenus 53 333.33 EUR (</a:t>
            </a:r>
            <a:r>
              <a:rPr lang="fr-FR" altLang="fr-FR" dirty="0" err="1" smtClean="0">
                <a:ea typeface="ＭＳ Ｐゴシック"/>
              </a:rPr>
              <a:t>proratisé</a:t>
            </a:r>
            <a:r>
              <a:rPr lang="fr-FR" altLang="fr-FR" dirty="0" smtClean="0">
                <a:ea typeface="ＭＳ Ｐゴシック"/>
              </a:rPr>
              <a:t>)  &gt; 25 740 EUR </a:t>
            </a:r>
            <a:br>
              <a:rPr lang="fr-FR" altLang="fr-FR" dirty="0" smtClean="0">
                <a:ea typeface="ＭＳ Ｐゴシック"/>
              </a:rPr>
            </a:br>
            <a:r>
              <a:rPr lang="fr-FR" altLang="fr-FR" dirty="0" smtClean="0">
                <a:ea typeface="ＭＳ Ｐゴシック"/>
                <a:sym typeface="Wingdings" pitchFamily="2" charset="2"/>
              </a:rPr>
              <a:t> annulation de la dispense </a:t>
            </a:r>
            <a:br>
              <a:rPr lang="fr-FR" altLang="fr-FR" dirty="0" smtClean="0">
                <a:ea typeface="ＭＳ Ｐゴシック"/>
                <a:sym typeface="Wingdings" pitchFamily="2" charset="2"/>
              </a:rPr>
            </a:br>
            <a:r>
              <a:rPr lang="fr-FR" altLang="fr-FR" dirty="0" smtClean="0">
                <a:ea typeface="ＭＳ Ｐゴシック"/>
                <a:sym typeface="Wingdings" pitchFamily="2" charset="2"/>
              </a:rPr>
              <a:t> réémission des majorations à compter de la date de l'exigibilité </a:t>
            </a:r>
            <a:br>
              <a:rPr lang="fr-FR" altLang="fr-FR" dirty="0" smtClean="0">
                <a:ea typeface="ＭＳ Ｐゴシック"/>
                <a:sym typeface="Wingdings" pitchFamily="2" charset="2"/>
              </a:rPr>
            </a:br>
            <a:r>
              <a:rPr lang="fr-FR" altLang="fr-FR" dirty="0" smtClean="0">
                <a:ea typeface="ＭＳ Ｐゴシック"/>
                <a:sym typeface="Wingdings" pitchFamily="2" charset="2"/>
              </a:rPr>
              <a:t> réclamation du total au client</a:t>
            </a:r>
            <a:endParaRPr lang="fr-FR" altLang="fr-FR" dirty="0" smtClean="0">
              <a:solidFill>
                <a:srgbClr val="FFC000"/>
              </a:solidFill>
              <a:ea typeface="ＭＳ Ｐゴシック"/>
              <a:sym typeface="Wingdings" pitchFamily="2" charset="2"/>
            </a:endParaRPr>
          </a:p>
          <a:p>
            <a:pPr>
              <a:buFontTx/>
              <a:buNone/>
            </a:pPr>
            <a:endParaRPr lang="fr-FR" altLang="fr-FR" b="1" dirty="0" smtClean="0">
              <a:solidFill>
                <a:srgbClr val="FFC000"/>
              </a:solidFill>
              <a:ea typeface="ＭＳ Ｐゴシック"/>
              <a:sym typeface="Wingdings" pitchFamily="2" charset="2"/>
            </a:endParaRPr>
          </a:p>
          <a:p>
            <a:pPr>
              <a:buFontTx/>
              <a:buNone/>
            </a:pPr>
            <a:endParaRPr lang="fr-FR" altLang="fr-FR" b="1" dirty="0" smtClean="0">
              <a:solidFill>
                <a:srgbClr val="FFC000"/>
              </a:solidFill>
              <a:ea typeface="ＭＳ Ｐゴシック"/>
              <a:sym typeface="Wingdings" pitchFamily="2" charset="2"/>
            </a:endParaRPr>
          </a:p>
        </p:txBody>
      </p:sp>
      <p:sp>
        <p:nvSpPr>
          <p:cNvPr id="40964" name="Slide Number Placeholder 3"/>
          <p:cNvSpPr>
            <a:spLocks noGrp="1"/>
          </p:cNvSpPr>
          <p:nvPr>
            <p:ph type="sldNum" sz="quarter" idx="10"/>
          </p:nvPr>
        </p:nvSpPr>
        <p:spPr>
          <a:noFill/>
        </p:spPr>
        <p:txBody>
          <a:bodyPr/>
          <a:lstStyle/>
          <a:p>
            <a:fld id="{369AE267-578D-4C96-8E06-EBB7C3F33C95}" type="slidenum">
              <a:rPr lang="en-US" altLang="fr-FR" smtClean="0">
                <a:ea typeface="ＭＳ Ｐゴシック"/>
                <a:cs typeface="ＭＳ Ｐゴシック"/>
              </a:rPr>
              <a:pPr/>
              <a:t>41</a:t>
            </a:fld>
            <a:endParaRPr lang="en-US" altLang="fr-FR" smtClean="0">
              <a:ea typeface="ＭＳ Ｐゴシック"/>
              <a:cs typeface="ＭＳ Ｐゴシック"/>
            </a:endParaRPr>
          </a:p>
        </p:txBody>
      </p:sp>
      <p:pic>
        <p:nvPicPr>
          <p:cNvPr id="2051" name="Picture 3"/>
          <p:cNvPicPr>
            <a:picLocks noChangeAspect="1" noChangeArrowheads="1"/>
          </p:cNvPicPr>
          <p:nvPr/>
        </p:nvPicPr>
        <p:blipFill>
          <a:blip r:embed="rId3" cstate="print"/>
          <a:srcRect/>
          <a:stretch>
            <a:fillRect/>
          </a:stretch>
        </p:blipFill>
        <p:spPr bwMode="auto">
          <a:xfrm>
            <a:off x="971600" y="1340768"/>
            <a:ext cx="5807666" cy="13681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fade">
                                      <p:cBhvr>
                                        <p:cTn id="10" dur="2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1987" name="Content Placeholder 2"/>
          <p:cNvSpPr>
            <a:spLocks noGrp="1"/>
          </p:cNvSpPr>
          <p:nvPr>
            <p:ph idx="1"/>
          </p:nvPr>
        </p:nvSpPr>
        <p:spPr/>
        <p:txBody>
          <a:bodyPr/>
          <a:lstStyle/>
          <a:p>
            <a:pPr>
              <a:buFontTx/>
              <a:buNone/>
            </a:pPr>
            <a:r>
              <a:rPr lang="fr-FR" b="1" dirty="0" smtClean="0">
                <a:ea typeface="ＭＳ Ｐゴシック"/>
              </a:rPr>
              <a:t>Régularisation </a:t>
            </a:r>
            <a:r>
              <a:rPr lang="fr-FR" b="1" dirty="0" smtClean="0">
                <a:solidFill>
                  <a:srgbClr val="005AAE"/>
                </a:solidFill>
                <a:ea typeface="ＭＳ Ｐゴシック"/>
              </a:rPr>
              <a:t>en cas de cessation d’activité pour pension:</a:t>
            </a:r>
          </a:p>
          <a:p>
            <a:pPr>
              <a:buFontTx/>
              <a:buNone/>
            </a:pPr>
            <a:r>
              <a:rPr lang="fr-FR" dirty="0" smtClean="0">
                <a:ea typeface="ＭＳ Ｐゴシック"/>
              </a:rPr>
              <a:t>Le TI peut choisir entre 2 options :</a:t>
            </a:r>
          </a:p>
          <a:p>
            <a:pPr lvl="1"/>
            <a:r>
              <a:rPr lang="fr-FR" dirty="0" smtClean="0">
                <a:ea typeface="ＭＳ Ｐゴシック"/>
              </a:rPr>
              <a:t>Régularisations après la prise de la pension</a:t>
            </a:r>
            <a:br>
              <a:rPr lang="fr-FR" dirty="0" smtClean="0">
                <a:ea typeface="ＭＳ Ｐゴシック"/>
              </a:rPr>
            </a:br>
            <a:r>
              <a:rPr lang="fr-FR" dirty="0" smtClean="0">
                <a:ea typeface="ＭＳ Ｐゴシック"/>
                <a:sym typeface="Wingdings" pitchFamily="2" charset="2"/>
              </a:rPr>
              <a:t> La pension du TI sera </a:t>
            </a:r>
            <a:r>
              <a:rPr lang="fr-FR" b="1" dirty="0" smtClean="0">
                <a:ea typeface="ＭＳ Ｐゴシック"/>
                <a:sym typeface="Wingdings" pitchFamily="2" charset="2"/>
              </a:rPr>
              <a:t>adaptée</a:t>
            </a:r>
            <a:r>
              <a:rPr lang="fr-FR" dirty="0" smtClean="0">
                <a:ea typeface="ＭＳ Ｐゴシック"/>
                <a:sym typeface="Wingdings" pitchFamily="2" charset="2"/>
              </a:rPr>
              <a:t> en fonction du supplément payé</a:t>
            </a:r>
            <a:endParaRPr lang="fr-FR" dirty="0" smtClean="0">
              <a:ea typeface="ＭＳ Ｐゴシック"/>
            </a:endParaRPr>
          </a:p>
          <a:p>
            <a:pPr lvl="1"/>
            <a:r>
              <a:rPr lang="fr-FR" dirty="0" smtClean="0">
                <a:ea typeface="ＭＳ Ｐゴシック"/>
              </a:rPr>
              <a:t>PAS de régularisations après la prise de la pension</a:t>
            </a:r>
            <a:br>
              <a:rPr lang="fr-FR" dirty="0" smtClean="0">
                <a:ea typeface="ＭＳ Ｐゴシック"/>
              </a:rPr>
            </a:br>
            <a:r>
              <a:rPr lang="fr-FR" dirty="0" smtClean="0">
                <a:ea typeface="ＭＳ Ｐゴシック"/>
                <a:sym typeface="Wingdings" pitchFamily="2" charset="2"/>
              </a:rPr>
              <a:t> le montant de la </a:t>
            </a:r>
            <a:r>
              <a:rPr lang="fr-FR" b="1" dirty="0" smtClean="0">
                <a:ea typeface="ＭＳ Ｐゴシック"/>
                <a:sym typeface="Wingdings" pitchFamily="2" charset="2"/>
              </a:rPr>
              <a:t>pension</a:t>
            </a:r>
            <a:r>
              <a:rPr lang="fr-FR" dirty="0" smtClean="0">
                <a:ea typeface="ＭＳ Ｐゴシック"/>
                <a:sym typeface="Wingdings" pitchFamily="2" charset="2"/>
              </a:rPr>
              <a:t> est </a:t>
            </a:r>
            <a:r>
              <a:rPr lang="fr-FR" b="1" dirty="0" smtClean="0">
                <a:ea typeface="ＭＳ Ｐゴシック"/>
                <a:sym typeface="Wingdings" pitchFamily="2" charset="2"/>
              </a:rPr>
              <a:t>définitif</a:t>
            </a:r>
            <a:r>
              <a:rPr lang="fr-FR" dirty="0" smtClean="0">
                <a:ea typeface="ＭＳ Ｐゴシック"/>
                <a:sym typeface="Wingdings" pitchFamily="2" charset="2"/>
              </a:rPr>
              <a:t/>
            </a:r>
            <a:br>
              <a:rPr lang="fr-FR" dirty="0" smtClean="0">
                <a:ea typeface="ＭＳ Ｐゴシック"/>
                <a:sym typeface="Wingdings" pitchFamily="2" charset="2"/>
              </a:rPr>
            </a:br>
            <a:endParaRPr lang="fr-FR" dirty="0" smtClean="0">
              <a:ea typeface="ＭＳ Ｐゴシック"/>
            </a:endParaRPr>
          </a:p>
          <a:p>
            <a:pPr lvl="2"/>
            <a:endParaRPr lang="fr-BE" altLang="fr-FR" sz="1200" dirty="0" smtClean="0">
              <a:ea typeface="ＭＳ Ｐゴシック"/>
              <a:sym typeface="Wingdings" pitchFamily="2" charset="2"/>
            </a:endParaRPr>
          </a:p>
        </p:txBody>
      </p:sp>
      <p:sp>
        <p:nvSpPr>
          <p:cNvPr id="41988" name="Slide Number Placeholder 3"/>
          <p:cNvSpPr>
            <a:spLocks noGrp="1"/>
          </p:cNvSpPr>
          <p:nvPr>
            <p:ph type="sldNum" sz="quarter" idx="10"/>
          </p:nvPr>
        </p:nvSpPr>
        <p:spPr>
          <a:noFill/>
        </p:spPr>
        <p:txBody>
          <a:bodyPr/>
          <a:lstStyle/>
          <a:p>
            <a:fld id="{E798811E-5EFA-4BA4-9AC0-96490D73BD01}" type="slidenum">
              <a:rPr lang="en-US" altLang="fr-FR" smtClean="0">
                <a:ea typeface="ＭＳ Ｐゴシック"/>
                <a:cs typeface="ＭＳ Ｐゴシック"/>
              </a:rPr>
              <a:pPr/>
              <a:t>42</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3011" name="Content Placeholder 2"/>
          <p:cNvSpPr>
            <a:spLocks noGrp="1"/>
          </p:cNvSpPr>
          <p:nvPr>
            <p:ph idx="1"/>
          </p:nvPr>
        </p:nvSpPr>
        <p:spPr/>
        <p:txBody>
          <a:bodyPr/>
          <a:lstStyle/>
          <a:p>
            <a:pPr>
              <a:buFontTx/>
              <a:buNone/>
            </a:pPr>
            <a:r>
              <a:rPr lang="fr-FR" smtClean="0">
                <a:ea typeface="ＭＳ Ｐゴシック"/>
              </a:rPr>
              <a:t>ATTENTION !</a:t>
            </a:r>
          </a:p>
          <a:p>
            <a:pPr lvl="1"/>
            <a:r>
              <a:rPr lang="fr-FR" smtClean="0">
                <a:ea typeface="ＭＳ Ｐゴシック"/>
              </a:rPr>
              <a:t>Cette mesure d’exception vaut uniquement pour les </a:t>
            </a:r>
            <a:r>
              <a:rPr lang="fr-FR" b="1" smtClean="0">
                <a:ea typeface="ＭＳ Ｐゴシック"/>
              </a:rPr>
              <a:t>3 dernières années de cotisations </a:t>
            </a:r>
          </a:p>
          <a:p>
            <a:pPr lvl="1"/>
            <a:r>
              <a:rPr lang="fr-FR" smtClean="0">
                <a:ea typeface="ＭＳ Ｐゴシック"/>
              </a:rPr>
              <a:t>Si la régularisation a été effectuée avant la prise de pension ou la </a:t>
            </a:r>
            <a:r>
              <a:rPr lang="fr-FR" b="1" smtClean="0">
                <a:ea typeface="ＭＳ Ｐゴシック"/>
              </a:rPr>
              <a:t>demande</a:t>
            </a:r>
            <a:r>
              <a:rPr lang="fr-FR" smtClean="0">
                <a:ea typeface="ＭＳ Ｐゴシック"/>
              </a:rPr>
              <a:t>, elle reste due</a:t>
            </a:r>
          </a:p>
          <a:p>
            <a:pPr lvl="1"/>
            <a:r>
              <a:rPr lang="fr-FR" smtClean="0">
                <a:ea typeface="ＭＳ Ｐゴシック"/>
              </a:rPr>
              <a:t>La demande doit être introduite </a:t>
            </a:r>
            <a:r>
              <a:rPr lang="fr-FR" b="1" smtClean="0">
                <a:ea typeface="ＭＳ Ｐゴシック"/>
              </a:rPr>
              <a:t>au plus tard </a:t>
            </a:r>
            <a:r>
              <a:rPr lang="fr-FR" smtClean="0">
                <a:ea typeface="ＭＳ Ｐゴシック"/>
              </a:rPr>
              <a:t>le jour de la prise de la pension</a:t>
            </a:r>
          </a:p>
          <a:p>
            <a:pPr lvl="1"/>
            <a:r>
              <a:rPr lang="fr-FR" smtClean="0">
                <a:ea typeface="ＭＳ Ｐゴシック"/>
              </a:rPr>
              <a:t>Le TI doit </a:t>
            </a:r>
            <a:r>
              <a:rPr lang="fr-FR" b="1" smtClean="0">
                <a:ea typeface="ＭＳ Ｐゴシック"/>
              </a:rPr>
              <a:t>cesser</a:t>
            </a:r>
            <a:r>
              <a:rPr lang="fr-FR" smtClean="0">
                <a:ea typeface="ＭＳ Ｐゴシック"/>
              </a:rPr>
              <a:t> ses activités.</a:t>
            </a:r>
          </a:p>
          <a:p>
            <a:pPr lvl="1"/>
            <a:r>
              <a:rPr lang="fr-FR" smtClean="0">
                <a:solidFill>
                  <a:srgbClr val="0070C0"/>
                </a:solidFill>
                <a:ea typeface="ＭＳ Ｐゴシック"/>
              </a:rPr>
              <a:t>Le TI ne peut pas demander une diminution  de cotisations sociales pour chacune des ces années concernées </a:t>
            </a:r>
          </a:p>
          <a:p>
            <a:pPr lvl="1"/>
            <a:endParaRPr lang="fr-FR" smtClean="0">
              <a:ea typeface="ＭＳ Ｐゴシック"/>
            </a:endParaRPr>
          </a:p>
          <a:p>
            <a:pPr lvl="2"/>
            <a:endParaRPr lang="fr-BE" altLang="fr-FR" sz="1200" smtClean="0">
              <a:ea typeface="ＭＳ Ｐゴシック"/>
              <a:sym typeface="Wingdings" pitchFamily="2" charset="2"/>
            </a:endParaRPr>
          </a:p>
        </p:txBody>
      </p:sp>
      <p:sp>
        <p:nvSpPr>
          <p:cNvPr id="43012" name="Slide Number Placeholder 3"/>
          <p:cNvSpPr>
            <a:spLocks noGrp="1"/>
          </p:cNvSpPr>
          <p:nvPr>
            <p:ph type="sldNum" sz="quarter" idx="10"/>
          </p:nvPr>
        </p:nvSpPr>
        <p:spPr>
          <a:noFill/>
        </p:spPr>
        <p:txBody>
          <a:bodyPr/>
          <a:lstStyle/>
          <a:p>
            <a:fld id="{D8063F91-D0EE-452A-88A4-BEA958FAFE91}" type="slidenum">
              <a:rPr lang="en-US" altLang="fr-FR" smtClean="0">
                <a:ea typeface="ＭＳ Ｐゴシック"/>
                <a:cs typeface="ＭＳ Ｐゴシック"/>
              </a:rPr>
              <a:pPr/>
              <a:t>43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4035"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Cas pratique 1</a:t>
            </a:r>
            <a:endParaRPr lang="fr-FR" altLang="fr-FR" dirty="0" smtClean="0">
              <a:solidFill>
                <a:srgbClr val="FFC000"/>
              </a:solidFill>
              <a:ea typeface="ＭＳ Ｐゴシック"/>
            </a:endParaRPr>
          </a:p>
          <a:p>
            <a:r>
              <a:rPr lang="fr-FR" altLang="fr-FR" dirty="0" smtClean="0">
                <a:ea typeface="ＭＳ Ｐゴシック"/>
              </a:rPr>
              <a:t>L'indépendant communique, en date du 15/06/2017, qu'il prend sa pension le 01/01/2018 et cesse son activité indépendante le 31/12/2017. Il choisit de ne plus payer des régularisations pour les dernières années. </a:t>
            </a:r>
          </a:p>
          <a:p>
            <a:r>
              <a:rPr lang="fr-FR" altLang="fr-FR" dirty="0" smtClean="0">
                <a:ea typeface="ＭＳ Ｐゴシック"/>
              </a:rPr>
              <a:t>Le 15/10/2017, nous recevons les revenus de 2015 ; l'indépendant doit encore verser 1000 euros de cotisations sociales supplémentaires pour 2015. Le 15/02/2018, nous recevons les revenus de 2016, qui attestent d'un crédit à son avantage de 1000 euros pour les cotisations sociales de 2016.  </a:t>
            </a:r>
            <a:endParaRPr lang="fr-FR" altLang="fr-FR" dirty="0" smtClean="0">
              <a:solidFill>
                <a:srgbClr val="FFC000"/>
              </a:solidFill>
              <a:ea typeface="ＭＳ Ｐゴシック"/>
            </a:endParaRPr>
          </a:p>
          <a:p>
            <a:endParaRPr lang="fr-FR" altLang="fr-FR" dirty="0" smtClean="0">
              <a:solidFill>
                <a:srgbClr val="FFC000"/>
              </a:solidFill>
              <a:ea typeface="ＭＳ Ｐゴシック"/>
            </a:endParaRPr>
          </a:p>
        </p:txBody>
      </p:sp>
      <p:sp>
        <p:nvSpPr>
          <p:cNvPr id="44036" name="Slide Number Placeholder 3"/>
          <p:cNvSpPr>
            <a:spLocks noGrp="1"/>
          </p:cNvSpPr>
          <p:nvPr>
            <p:ph type="sldNum" sz="quarter" idx="10"/>
          </p:nvPr>
        </p:nvSpPr>
        <p:spPr>
          <a:noFill/>
        </p:spPr>
        <p:txBody>
          <a:bodyPr/>
          <a:lstStyle/>
          <a:p>
            <a:fld id="{075B7178-E6D9-4AAE-8570-B9EDD1D8DF9C}" type="slidenum">
              <a:rPr lang="en-US" altLang="fr-FR" smtClean="0">
                <a:ea typeface="ＭＳ Ｐゴシック"/>
                <a:cs typeface="ＭＳ Ｐゴシック"/>
              </a:rPr>
              <a:pPr/>
              <a:t>44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5059" name="Content Placeholder 2"/>
          <p:cNvSpPr>
            <a:spLocks noGrp="1"/>
          </p:cNvSpPr>
          <p:nvPr>
            <p:ph idx="1"/>
          </p:nvPr>
        </p:nvSpPr>
        <p:spPr/>
        <p:txBody>
          <a:bodyPr/>
          <a:lstStyle/>
          <a:p>
            <a:pPr>
              <a:buFontTx/>
              <a:buNone/>
            </a:pPr>
            <a:r>
              <a:rPr lang="fr-FR" altLang="fr-FR" b="1" smtClean="0">
                <a:solidFill>
                  <a:srgbClr val="FFC000"/>
                </a:solidFill>
                <a:ea typeface="ＭＳ Ｐゴシック"/>
              </a:rPr>
              <a:t>Exercice pratique 1</a:t>
            </a:r>
            <a:endParaRPr lang="fr-FR" altLang="fr-FR" smtClean="0">
              <a:solidFill>
                <a:srgbClr val="FFC000"/>
              </a:solidFill>
              <a:ea typeface="ＭＳ Ｐゴシック"/>
            </a:endParaRPr>
          </a:p>
          <a:p>
            <a:pPr>
              <a:buFontTx/>
              <a:buNone/>
            </a:pPr>
            <a:r>
              <a:rPr lang="fr-FR" altLang="fr-FR" smtClean="0">
                <a:ea typeface="ＭＳ Ｐゴシック"/>
              </a:rPr>
              <a:t>Quelle affirmation est exacte ?</a:t>
            </a:r>
            <a:endParaRPr lang="fr-FR" altLang="fr-FR" smtClean="0">
              <a:solidFill>
                <a:srgbClr val="FFC000"/>
              </a:solidFill>
              <a:ea typeface="ＭＳ Ｐゴシック"/>
            </a:endParaRPr>
          </a:p>
          <a:p>
            <a:pPr>
              <a:buFontTx/>
              <a:buNone/>
            </a:pPr>
            <a:endParaRPr lang="fr-FR" altLang="fr-FR" smtClean="0">
              <a:solidFill>
                <a:srgbClr val="FFC000"/>
              </a:solidFill>
              <a:ea typeface="ＭＳ Ｐゴシック"/>
            </a:endParaRPr>
          </a:p>
          <a:p>
            <a:pPr lvl="1">
              <a:buFont typeface="Wingdings" pitchFamily="2" charset="2"/>
              <a:buChar char="q"/>
            </a:pPr>
            <a:r>
              <a:rPr lang="fr-FR" altLang="fr-FR" smtClean="0">
                <a:ea typeface="ＭＳ Ｐゴシック"/>
              </a:rPr>
              <a:t> L'indépendant ne devra plus payer les cotisations de régularisation de 2015 et il obtiendra un remboursement des cotisations sociales de 2016. </a:t>
            </a:r>
          </a:p>
          <a:p>
            <a:pPr lvl="1">
              <a:buFont typeface="Wingdings" pitchFamily="2" charset="2"/>
              <a:buChar char="q"/>
            </a:pPr>
            <a:r>
              <a:rPr lang="fr-FR" altLang="fr-FR" smtClean="0">
                <a:ea typeface="ＭＳ Ｐゴシック"/>
              </a:rPr>
              <a:t>L'indépendant devra payer les cotisations de régularisation de 2015 et il n'obtiendra aucun remboursement des cotisations sociales de 2016.</a:t>
            </a:r>
          </a:p>
          <a:p>
            <a:pPr lvl="1">
              <a:buFont typeface="Wingdings" pitchFamily="2" charset="2"/>
              <a:buChar char="q"/>
            </a:pPr>
            <a:r>
              <a:rPr lang="fr-FR" altLang="fr-FR" smtClean="0">
                <a:ea typeface="ＭＳ Ｐゴシック"/>
              </a:rPr>
              <a:t>L'indépendant ne devra plus payer les cotisations de régularisation de 2015 et il n'obtiendra aucun remboursement des cotisations sociales de 2016.</a:t>
            </a:r>
          </a:p>
          <a:p>
            <a:pPr lvl="1">
              <a:buFont typeface="Wingdings" pitchFamily="2" charset="2"/>
              <a:buChar char="q"/>
            </a:pPr>
            <a:r>
              <a:rPr lang="fr-FR" altLang="fr-FR" smtClean="0">
                <a:ea typeface="ＭＳ Ｐゴシック"/>
              </a:rPr>
              <a:t>L'indépendant devra payer les cotisations de régularisation de 2015 et il obtiendra un remboursement des cotisations sociales de 2016.</a:t>
            </a:r>
            <a:endParaRPr lang="fr-FR" altLang="fr-FR" smtClean="0">
              <a:solidFill>
                <a:srgbClr val="FFC000"/>
              </a:solidFill>
              <a:ea typeface="ＭＳ Ｐゴシック"/>
            </a:endParaRPr>
          </a:p>
          <a:p>
            <a:pPr>
              <a:buFontTx/>
              <a:buNone/>
            </a:pPr>
            <a:endParaRPr lang="fr-FR" altLang="fr-FR" b="1" smtClean="0">
              <a:solidFill>
                <a:srgbClr val="FFC000"/>
              </a:solidFill>
              <a:ea typeface="ＭＳ Ｐゴシック"/>
            </a:endParaRPr>
          </a:p>
          <a:p>
            <a:pPr>
              <a:buFontTx/>
              <a:buNone/>
            </a:pPr>
            <a:endParaRPr lang="fr-FR" altLang="fr-FR" b="1" smtClean="0">
              <a:solidFill>
                <a:srgbClr val="FFC000"/>
              </a:solidFill>
              <a:ea typeface="ＭＳ Ｐゴシック"/>
            </a:endParaRPr>
          </a:p>
        </p:txBody>
      </p:sp>
      <p:sp>
        <p:nvSpPr>
          <p:cNvPr id="45060" name="Slide Number Placeholder 3"/>
          <p:cNvSpPr>
            <a:spLocks noGrp="1"/>
          </p:cNvSpPr>
          <p:nvPr>
            <p:ph type="sldNum" sz="quarter" idx="10"/>
          </p:nvPr>
        </p:nvSpPr>
        <p:spPr>
          <a:noFill/>
        </p:spPr>
        <p:txBody>
          <a:bodyPr/>
          <a:lstStyle/>
          <a:p>
            <a:fld id="{186345B6-7804-49BA-B1E1-61DC970320E1}" type="slidenum">
              <a:rPr lang="en-US" altLang="fr-FR" smtClean="0">
                <a:ea typeface="ＭＳ Ｐゴシック"/>
                <a:cs typeface="ＭＳ Ｐゴシック"/>
              </a:rPr>
              <a:pPr/>
              <a:t>45</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6083" name="Content Placeholder 2"/>
          <p:cNvSpPr>
            <a:spLocks noGrp="1"/>
          </p:cNvSpPr>
          <p:nvPr>
            <p:ph idx="1"/>
          </p:nvPr>
        </p:nvSpPr>
        <p:spPr/>
        <p:txBody>
          <a:bodyPr/>
          <a:lstStyle/>
          <a:p>
            <a:pPr>
              <a:buFontTx/>
              <a:buNone/>
            </a:pPr>
            <a:r>
              <a:rPr lang="fr-FR" altLang="fr-FR" b="1" smtClean="0">
                <a:solidFill>
                  <a:srgbClr val="FFC000"/>
                </a:solidFill>
                <a:ea typeface="ＭＳ Ｐゴシック"/>
              </a:rPr>
              <a:t>Exercice pratique 2</a:t>
            </a:r>
            <a:endParaRPr lang="fr-FR" altLang="fr-FR" smtClean="0">
              <a:solidFill>
                <a:srgbClr val="FFC000"/>
              </a:solidFill>
              <a:ea typeface="ＭＳ Ｐゴシック"/>
            </a:endParaRPr>
          </a:p>
          <a:p>
            <a:pPr>
              <a:buFontTx/>
              <a:buNone/>
            </a:pPr>
            <a:r>
              <a:rPr lang="fr-FR" altLang="fr-FR" smtClean="0">
                <a:ea typeface="ＭＳ Ｐゴシック"/>
              </a:rPr>
              <a:t>	Un futur pensionné est autorisé à renoncer à la régularisation des 4 dernières années de cotisation. En pratique, cela n’est avantageux que pour les 3 dernières années parce que la première année est régularisée avant la date de la pension.</a:t>
            </a:r>
          </a:p>
          <a:p>
            <a:pPr>
              <a:buFontTx/>
              <a:buNone/>
            </a:pPr>
            <a:r>
              <a:rPr lang="fr-FR" altLang="fr-FR" smtClean="0">
                <a:ea typeface="ＭＳ Ｐゴシック"/>
              </a:rPr>
              <a:t>	Supposons que, lors de cette première année, une seconde régularisation intervienne, cette fois après la date de la pension. Par exemple, à la suite d’un contrôle fiscal. La renonciation s’applique-t-elle aussi à cette régularisation ?</a:t>
            </a:r>
            <a:endParaRPr lang="fr-FR" altLang="fr-FR" smtClean="0">
              <a:solidFill>
                <a:srgbClr val="FFC000"/>
              </a:solidFill>
              <a:ea typeface="ＭＳ Ｐゴシック"/>
            </a:endParaRPr>
          </a:p>
          <a:p>
            <a:pPr>
              <a:buFontTx/>
              <a:buNone/>
            </a:pPr>
            <a:r>
              <a:rPr lang="fr-FR" altLang="fr-FR" smtClean="0">
                <a:solidFill>
                  <a:srgbClr val="FFC000"/>
                </a:solidFill>
                <a:ea typeface="ＭＳ Ｐゴシック"/>
              </a:rPr>
              <a:t> </a:t>
            </a:r>
          </a:p>
        </p:txBody>
      </p:sp>
      <p:sp>
        <p:nvSpPr>
          <p:cNvPr id="46084" name="Slide Number Placeholder 3"/>
          <p:cNvSpPr>
            <a:spLocks noGrp="1"/>
          </p:cNvSpPr>
          <p:nvPr>
            <p:ph type="sldNum" sz="quarter" idx="10"/>
          </p:nvPr>
        </p:nvSpPr>
        <p:spPr>
          <a:noFill/>
        </p:spPr>
        <p:txBody>
          <a:bodyPr/>
          <a:lstStyle/>
          <a:p>
            <a:fld id="{E15675B6-3E39-435C-AEB8-286DC043F019}" type="slidenum">
              <a:rPr lang="en-US" altLang="fr-FR" smtClean="0">
                <a:ea typeface="ＭＳ Ｐゴシック"/>
                <a:cs typeface="ＭＳ Ｐゴシック"/>
              </a:rPr>
              <a:pPr/>
              <a:t>46</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7107" name="Content Placeholder 2"/>
          <p:cNvSpPr>
            <a:spLocks noGrp="1"/>
          </p:cNvSpPr>
          <p:nvPr>
            <p:ph idx="1"/>
          </p:nvPr>
        </p:nvSpPr>
        <p:spPr/>
        <p:txBody>
          <a:bodyPr/>
          <a:lstStyle/>
          <a:p>
            <a:pPr>
              <a:buFontTx/>
              <a:buNone/>
            </a:pPr>
            <a:r>
              <a:rPr lang="fr-FR" altLang="fr-FR" b="1" smtClean="0">
                <a:solidFill>
                  <a:srgbClr val="FFC000"/>
                </a:solidFill>
                <a:ea typeface="ＭＳ Ｐゴシック"/>
              </a:rPr>
              <a:t>Réponse exercice pratique 2</a:t>
            </a:r>
            <a:endParaRPr lang="fr-FR" altLang="fr-FR" smtClean="0">
              <a:solidFill>
                <a:srgbClr val="FFC000"/>
              </a:solidFill>
              <a:ea typeface="ＭＳ Ｐゴシック"/>
            </a:endParaRPr>
          </a:p>
          <a:p>
            <a:pPr>
              <a:buFontTx/>
              <a:buNone/>
            </a:pPr>
            <a:r>
              <a:rPr lang="fr-FR" altLang="fr-FR" smtClean="0">
                <a:ea typeface="ＭＳ Ｐゴシック"/>
              </a:rPr>
              <a:t>	Non, la renonciation au  non paiement de la régularisation a été annulée par le paiement à la première régularisation. La seconde régularisation doit donc être payée, ce qui peut avoir un impact sur la pension.</a:t>
            </a:r>
            <a:endParaRPr lang="fr-FR" altLang="fr-FR" smtClean="0">
              <a:solidFill>
                <a:srgbClr val="FFC000"/>
              </a:solidFill>
              <a:ea typeface="ＭＳ Ｐゴシック"/>
            </a:endParaRPr>
          </a:p>
          <a:p>
            <a:pPr>
              <a:buFontTx/>
              <a:buNone/>
            </a:pPr>
            <a:endParaRPr lang="fr-FR" altLang="fr-FR" b="1" smtClean="0">
              <a:solidFill>
                <a:srgbClr val="FFC000"/>
              </a:solidFill>
              <a:ea typeface="ＭＳ Ｐゴシック"/>
            </a:endParaRPr>
          </a:p>
          <a:p>
            <a:pPr>
              <a:buFontTx/>
              <a:buNone/>
            </a:pPr>
            <a:endParaRPr lang="fr-FR" altLang="fr-FR" b="1" smtClean="0">
              <a:solidFill>
                <a:srgbClr val="FFC000"/>
              </a:solidFill>
              <a:ea typeface="ＭＳ Ｐゴシック"/>
            </a:endParaRPr>
          </a:p>
        </p:txBody>
      </p:sp>
      <p:sp>
        <p:nvSpPr>
          <p:cNvPr id="47108" name="Slide Number Placeholder 3"/>
          <p:cNvSpPr>
            <a:spLocks noGrp="1"/>
          </p:cNvSpPr>
          <p:nvPr>
            <p:ph type="sldNum" sz="quarter" idx="10"/>
          </p:nvPr>
        </p:nvSpPr>
        <p:spPr>
          <a:noFill/>
        </p:spPr>
        <p:txBody>
          <a:bodyPr/>
          <a:lstStyle/>
          <a:p>
            <a:fld id="{ED9E541A-BF56-456E-9F8F-202385BB88F8}" type="slidenum">
              <a:rPr lang="en-US" altLang="fr-FR" smtClean="0">
                <a:ea typeface="ＭＳ Ｐゴシック"/>
                <a:cs typeface="ＭＳ Ｐゴシック"/>
              </a:rPr>
              <a:pPr/>
              <a:t>47</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8131"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Exercice pratique 3</a:t>
            </a:r>
            <a:endParaRPr lang="fr-FR" altLang="fr-FR" dirty="0" smtClean="0">
              <a:solidFill>
                <a:srgbClr val="FFC000"/>
              </a:solidFill>
              <a:ea typeface="ＭＳ Ｐゴシック"/>
            </a:endParaRPr>
          </a:p>
          <a:p>
            <a:pPr>
              <a:buFontTx/>
              <a:buNone/>
            </a:pPr>
            <a:r>
              <a:rPr lang="fr-FR" altLang="fr-FR" dirty="0" smtClean="0">
                <a:ea typeface="ＭＳ Ｐゴシック"/>
              </a:rPr>
              <a:t>	Un futur pensionné, qui introduit une demande de renonciation aux régularisations des 4 dernières années de cotisation, peut-il renoncer à cette demande?</a:t>
            </a:r>
          </a:p>
          <a:p>
            <a:pPr>
              <a:buFontTx/>
              <a:buNone/>
            </a:pPr>
            <a:r>
              <a:rPr lang="fr-FR" altLang="fr-FR" dirty="0" smtClean="0">
                <a:ea typeface="ＭＳ Ｐゴシック"/>
              </a:rPr>
              <a:t>	Jusqu’à quand est-il possible de révoquer cette renonciation ?</a:t>
            </a:r>
            <a:endParaRPr lang="fr-FR" altLang="fr-FR" dirty="0" smtClean="0">
              <a:solidFill>
                <a:srgbClr val="FFC000"/>
              </a:solidFill>
              <a:ea typeface="ＭＳ Ｐゴシック"/>
            </a:endParaRPr>
          </a:p>
          <a:p>
            <a:pPr>
              <a:buFontTx/>
              <a:buNone/>
            </a:pPr>
            <a:endParaRPr lang="fr-FR" altLang="fr-FR" dirty="0" smtClean="0">
              <a:solidFill>
                <a:srgbClr val="FFC000"/>
              </a:solidFill>
              <a:ea typeface="ＭＳ Ｐゴシック"/>
            </a:endParaRPr>
          </a:p>
        </p:txBody>
      </p:sp>
      <p:sp>
        <p:nvSpPr>
          <p:cNvPr id="48132" name="Slide Number Placeholder 3"/>
          <p:cNvSpPr>
            <a:spLocks noGrp="1"/>
          </p:cNvSpPr>
          <p:nvPr>
            <p:ph type="sldNum" sz="quarter" idx="10"/>
          </p:nvPr>
        </p:nvSpPr>
        <p:spPr>
          <a:noFill/>
        </p:spPr>
        <p:txBody>
          <a:bodyPr/>
          <a:lstStyle/>
          <a:p>
            <a:fld id="{DB9D194A-A20B-4C0F-9F2B-BCFFE121FDD6}" type="slidenum">
              <a:rPr lang="en-US" altLang="fr-FR" smtClean="0">
                <a:ea typeface="ＭＳ Ｐゴシック"/>
                <a:cs typeface="ＭＳ Ｐゴシック"/>
              </a:rPr>
              <a:pPr/>
              <a:t>48</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fr-BE" altLang="fr-FR" smtClean="0">
                <a:ea typeface="ＭＳ Ｐゴシック"/>
              </a:rPr>
              <a:t>Régularisations fin de carrière</a:t>
            </a:r>
            <a:endParaRPr lang="nl-BE" altLang="fr-FR" smtClean="0">
              <a:ea typeface="ＭＳ Ｐゴシック"/>
            </a:endParaRPr>
          </a:p>
        </p:txBody>
      </p:sp>
      <p:sp>
        <p:nvSpPr>
          <p:cNvPr id="49155"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Réponse exercice pratique 3</a:t>
            </a:r>
            <a:endParaRPr lang="fr-FR" altLang="fr-FR" dirty="0" smtClean="0">
              <a:solidFill>
                <a:srgbClr val="FFC000"/>
              </a:solidFill>
              <a:ea typeface="ＭＳ Ｐゴシック"/>
            </a:endParaRPr>
          </a:p>
          <a:p>
            <a:pPr>
              <a:buFontTx/>
              <a:buNone/>
            </a:pPr>
            <a:r>
              <a:rPr lang="fr-FR" altLang="fr-FR" dirty="0" smtClean="0">
                <a:ea typeface="ＭＳ Ｐゴシック"/>
              </a:rPr>
              <a:t>	Le retrait/la révocation n’est pas une opération à la carte.</a:t>
            </a:r>
          </a:p>
          <a:p>
            <a:pPr>
              <a:buFontTx/>
              <a:buNone/>
            </a:pPr>
            <a:r>
              <a:rPr lang="fr-FR" altLang="fr-FR" dirty="0" smtClean="0">
                <a:ea typeface="ＭＳ Ｐゴシック"/>
              </a:rPr>
              <a:t> </a:t>
            </a:r>
            <a:br>
              <a:rPr lang="fr-FR" altLang="fr-FR" dirty="0" smtClean="0">
                <a:ea typeface="ＭＳ Ｐゴシック"/>
              </a:rPr>
            </a:br>
            <a:r>
              <a:rPr lang="fr-FR" altLang="fr-FR" dirty="0" smtClean="0">
                <a:ea typeface="ＭＳ Ｐゴシック"/>
              </a:rPr>
              <a:t>La révocation concerne toujours toutes les années devant encore être prises en considération et ne peut être partielle.</a:t>
            </a:r>
            <a:endParaRPr lang="fr-FR" altLang="fr-FR" dirty="0" smtClean="0">
              <a:solidFill>
                <a:srgbClr val="FFC000"/>
              </a:solidFill>
              <a:ea typeface="ＭＳ Ｐゴシック"/>
            </a:endParaRPr>
          </a:p>
          <a:p>
            <a:pPr>
              <a:buFontTx/>
              <a:buNone/>
            </a:pPr>
            <a:endParaRPr lang="fr-FR" altLang="fr-FR" dirty="0" smtClean="0">
              <a:solidFill>
                <a:srgbClr val="FFC000"/>
              </a:solidFill>
              <a:ea typeface="ＭＳ Ｐゴシック"/>
            </a:endParaRPr>
          </a:p>
        </p:txBody>
      </p:sp>
      <p:sp>
        <p:nvSpPr>
          <p:cNvPr id="49156" name="Slide Number Placeholder 3"/>
          <p:cNvSpPr>
            <a:spLocks noGrp="1"/>
          </p:cNvSpPr>
          <p:nvPr>
            <p:ph type="sldNum" sz="quarter" idx="10"/>
          </p:nvPr>
        </p:nvSpPr>
        <p:spPr>
          <a:noFill/>
        </p:spPr>
        <p:txBody>
          <a:bodyPr/>
          <a:lstStyle/>
          <a:p>
            <a:fld id="{AF279762-D710-4DBD-82CE-C12CF8C01A27}" type="slidenum">
              <a:rPr lang="en-US" altLang="fr-FR" smtClean="0">
                <a:ea typeface="ＭＳ Ｐゴシック"/>
                <a:cs typeface="ＭＳ Ｐゴシック"/>
              </a:rPr>
              <a:pPr/>
              <a:t>49</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p:spPr>
        <p:txBody>
          <a:bodyPr/>
          <a:lstStyle/>
          <a:p>
            <a:fld id="{B503ED58-9392-487A-83AC-A68980A4CD55}" type="slidenum">
              <a:rPr lang="en-US" altLang="fr-FR" smtClean="0">
                <a:ea typeface="ＭＳ Ｐゴシック"/>
                <a:cs typeface="ＭＳ Ｐゴシック"/>
              </a:rPr>
              <a:pPr/>
              <a:t>5</a:t>
            </a:fld>
            <a:endParaRPr lang="en-US" altLang="fr-FR" smtClean="0">
              <a:ea typeface="ＭＳ Ｐゴシック"/>
              <a:cs typeface="ＭＳ Ｐゴシック"/>
            </a:endParaRPr>
          </a:p>
        </p:txBody>
      </p:sp>
      <p:sp>
        <p:nvSpPr>
          <p:cNvPr id="5123" name="Rectangle 7"/>
          <p:cNvSpPr>
            <a:spLocks noGrp="1" noChangeArrowheads="1"/>
          </p:cNvSpPr>
          <p:nvPr>
            <p:ph type="title"/>
          </p:nvPr>
        </p:nvSpPr>
        <p:spPr/>
        <p:txBody>
          <a:bodyPr/>
          <a:lstStyle/>
          <a:p>
            <a:pPr eaLnBrk="1" hangingPunct="1"/>
            <a:r>
              <a:rPr lang="fr-BE" altLang="fr-FR" smtClean="0">
                <a:ea typeface="ＭＳ Ｐゴシック"/>
              </a:rPr>
              <a:t>Principes de base</a:t>
            </a:r>
          </a:p>
        </p:txBody>
      </p:sp>
      <p:sp>
        <p:nvSpPr>
          <p:cNvPr id="5124" name="Rectangle 8"/>
          <p:cNvSpPr>
            <a:spLocks noGrp="1" noChangeArrowheads="1"/>
          </p:cNvSpPr>
          <p:nvPr>
            <p:ph type="body" idx="1"/>
          </p:nvPr>
        </p:nvSpPr>
        <p:spPr/>
        <p:txBody>
          <a:bodyPr/>
          <a:lstStyle/>
          <a:p>
            <a:pPr>
              <a:buFontTx/>
              <a:buNone/>
            </a:pPr>
            <a:r>
              <a:rPr lang="fr-BE" altLang="fr-FR" b="1" dirty="0" smtClean="0">
                <a:ea typeface="ＭＳ Ｐゴシック"/>
              </a:rPr>
              <a:t>Début de l'activité </a:t>
            </a:r>
            <a:endParaRPr lang="fr-BE" altLang="fr-FR" dirty="0" smtClean="0">
              <a:ea typeface="ＭＳ Ｐゴシック"/>
            </a:endParaRPr>
          </a:p>
          <a:p>
            <a:pPr>
              <a:buFontTx/>
              <a:buNone/>
            </a:pPr>
            <a:r>
              <a:rPr lang="fr-BE" altLang="fr-FR" sz="1800" i="1" dirty="0" smtClean="0">
                <a:ea typeface="ＭＳ Ｐゴシック"/>
              </a:rPr>
              <a:t>(les trois premières années d'activité et l'éventuelle année incomplète qui les précède)</a:t>
            </a:r>
            <a:endParaRPr lang="fr-BE" altLang="fr-FR" sz="1800" dirty="0" smtClean="0">
              <a:ea typeface="ＭＳ Ｐゴシック"/>
            </a:endParaRPr>
          </a:p>
          <a:p>
            <a:pPr>
              <a:buFont typeface="Wingdings" pitchFamily="2" charset="2"/>
              <a:buChar char="Ø"/>
            </a:pPr>
            <a:r>
              <a:rPr lang="fr-BE" altLang="fr-FR" dirty="0" smtClean="0">
                <a:ea typeface="ＭＳ Ｐゴシック"/>
              </a:rPr>
              <a:t> </a:t>
            </a:r>
            <a:r>
              <a:rPr lang="fr-BE" altLang="fr-FR" u="sng" dirty="0" smtClean="0">
                <a:solidFill>
                  <a:srgbClr val="F8941F"/>
                </a:solidFill>
                <a:ea typeface="ＭＳ Ｐゴシック"/>
              </a:rPr>
              <a:t>Calcul provisoire</a:t>
            </a:r>
            <a:r>
              <a:rPr lang="fr-BE" altLang="fr-FR" dirty="0" smtClean="0">
                <a:solidFill>
                  <a:srgbClr val="F8941F"/>
                </a:solidFill>
                <a:ea typeface="ＭＳ Ｐゴシック"/>
              </a:rPr>
              <a:t> : </a:t>
            </a:r>
            <a:r>
              <a:rPr lang="fr-BE" altLang="fr-FR" dirty="0" smtClean="0">
                <a:ea typeface="ＭＳ Ｐゴシック"/>
              </a:rPr>
              <a:t>cotisations forfaitaires</a:t>
            </a:r>
          </a:p>
          <a:p>
            <a:pPr>
              <a:buFont typeface="Wingdings" pitchFamily="2" charset="2"/>
              <a:buChar char="Ø"/>
            </a:pPr>
            <a:r>
              <a:rPr lang="fr-BE" altLang="fr-FR" dirty="0" smtClean="0">
                <a:ea typeface="ＭＳ Ｐゴシック"/>
              </a:rPr>
              <a:t> </a:t>
            </a:r>
            <a:r>
              <a:rPr lang="fr-BE" altLang="fr-FR" u="sng" dirty="0" smtClean="0">
                <a:solidFill>
                  <a:srgbClr val="F8941F"/>
                </a:solidFill>
                <a:ea typeface="ＭＳ Ｐゴシック"/>
              </a:rPr>
              <a:t>Régularisation</a:t>
            </a:r>
            <a:r>
              <a:rPr lang="fr-BE" altLang="fr-FR" dirty="0" smtClean="0">
                <a:solidFill>
                  <a:srgbClr val="F8941F"/>
                </a:solidFill>
                <a:ea typeface="ＭＳ Ｐゴシック"/>
              </a:rPr>
              <a:t> : </a:t>
            </a:r>
            <a:r>
              <a:rPr lang="fr-BE" altLang="fr-FR" dirty="0" smtClean="0">
                <a:ea typeface="ＭＳ Ｐゴシック"/>
              </a:rPr>
              <a:t>en fonction des revenus de l'année de cotisation</a:t>
            </a:r>
          </a:p>
          <a:p>
            <a:pPr>
              <a:buFontTx/>
              <a:buNone/>
            </a:pPr>
            <a:endParaRPr lang="fr-BE" altLang="fr-FR" dirty="0" smtClean="0">
              <a:ea typeface="ＭＳ Ｐゴシック"/>
            </a:endParaRPr>
          </a:p>
          <a:p>
            <a:pPr>
              <a:buFontTx/>
              <a:buNone/>
            </a:pPr>
            <a:r>
              <a:rPr lang="fr-BE" altLang="fr-FR" b="1" dirty="0" smtClean="0">
                <a:ea typeface="ＭＳ Ｐゴシック"/>
              </a:rPr>
              <a:t>En dehors du début de toute activité </a:t>
            </a:r>
            <a:endParaRPr lang="fr-BE" altLang="fr-FR" dirty="0" smtClean="0">
              <a:ea typeface="ＭＳ Ｐゴシック"/>
            </a:endParaRPr>
          </a:p>
          <a:p>
            <a:pPr>
              <a:buFontTx/>
              <a:buNone/>
            </a:pPr>
            <a:r>
              <a:rPr lang="fr-BE" altLang="fr-FR" sz="1800" i="1" dirty="0" smtClean="0">
                <a:ea typeface="ＭＳ Ｐゴシック"/>
              </a:rPr>
              <a:t>(à partir de la quatrième année complète d'activité)</a:t>
            </a:r>
            <a:endParaRPr lang="fr-BE" altLang="fr-FR" sz="1800" dirty="0" smtClean="0">
              <a:ea typeface="ＭＳ Ｐゴシック"/>
            </a:endParaRPr>
          </a:p>
          <a:p>
            <a:pPr>
              <a:buFont typeface="Wingdings" pitchFamily="2" charset="2"/>
              <a:buChar char="Ø"/>
            </a:pPr>
            <a:r>
              <a:rPr lang="fr-BE" altLang="fr-FR" dirty="0" smtClean="0">
                <a:ea typeface="ＭＳ Ｐゴシック"/>
              </a:rPr>
              <a:t> </a:t>
            </a:r>
            <a:r>
              <a:rPr lang="fr-BE" altLang="fr-FR" u="sng" dirty="0" smtClean="0">
                <a:solidFill>
                  <a:srgbClr val="F8941F"/>
                </a:solidFill>
                <a:ea typeface="ＭＳ Ｐゴシック"/>
              </a:rPr>
              <a:t>Calcul provisoire </a:t>
            </a:r>
            <a:r>
              <a:rPr lang="fr-BE" altLang="fr-FR" dirty="0" smtClean="0">
                <a:solidFill>
                  <a:srgbClr val="F8941F"/>
                </a:solidFill>
                <a:ea typeface="ＭＳ Ｐゴシック"/>
              </a:rPr>
              <a:t>: </a:t>
            </a:r>
            <a:r>
              <a:rPr lang="fr-BE" altLang="fr-FR" dirty="0" smtClean="0">
                <a:ea typeface="ＭＳ Ｐゴシック"/>
              </a:rPr>
              <a:t>sur la base des revenus de l’année -3</a:t>
            </a:r>
          </a:p>
          <a:p>
            <a:pPr>
              <a:buFont typeface="Wingdings" pitchFamily="2" charset="2"/>
              <a:buChar char="Ø"/>
            </a:pPr>
            <a:r>
              <a:rPr lang="fr-BE" altLang="fr-FR" dirty="0" smtClean="0">
                <a:ea typeface="ＭＳ Ｐゴシック"/>
              </a:rPr>
              <a:t> </a:t>
            </a:r>
            <a:r>
              <a:rPr lang="fr-BE" altLang="fr-FR" u="sng" dirty="0" smtClean="0">
                <a:solidFill>
                  <a:srgbClr val="F8941F"/>
                </a:solidFill>
                <a:ea typeface="ＭＳ Ｐゴシック"/>
              </a:rPr>
              <a:t>Régularisation</a:t>
            </a:r>
            <a:r>
              <a:rPr lang="fr-BE" altLang="fr-FR" dirty="0" smtClean="0">
                <a:solidFill>
                  <a:srgbClr val="F8941F"/>
                </a:solidFill>
                <a:ea typeface="ＭＳ Ｐゴシック"/>
              </a:rPr>
              <a:t>:</a:t>
            </a:r>
            <a:r>
              <a:rPr lang="fr-BE" altLang="fr-FR" dirty="0" smtClean="0">
                <a:ea typeface="ＭＳ Ｐゴシック"/>
              </a:rPr>
              <a:t> en fonction des revenus de l'année de cotisation</a:t>
            </a:r>
          </a:p>
          <a:p>
            <a:pPr>
              <a:buFontTx/>
              <a:buNone/>
            </a:pPr>
            <a:r>
              <a:rPr lang="fr-BE" altLang="fr-FR" dirty="0" smtClean="0">
                <a:ea typeface="ＭＳ Ｐゴシック"/>
              </a:rPr>
              <a:t/>
            </a:r>
            <a:br>
              <a:rPr lang="fr-BE" altLang="fr-FR" dirty="0" smtClean="0">
                <a:ea typeface="ＭＳ Ｐゴシック"/>
              </a:rPr>
            </a:br>
            <a:r>
              <a:rPr lang="fr-BE" altLang="fr-FR" dirty="0" smtClean="0">
                <a:ea typeface="ＭＳ Ｐゴシック"/>
              </a:rPr>
              <a:t/>
            </a:r>
            <a:br>
              <a:rPr lang="fr-BE" altLang="fr-FR" dirty="0" smtClean="0">
                <a:ea typeface="ＭＳ Ｐゴシック"/>
              </a:rPr>
            </a:br>
            <a:endParaRPr lang="fr-BE" altLang="fr-FR" dirty="0" smtClean="0">
              <a:ea typeface="ＭＳ Ｐゴシック"/>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nl-BE" altLang="fr-FR" smtClean="0">
                <a:ea typeface="ＭＳ Ｐゴシック"/>
              </a:rPr>
              <a:t>Plus-value de cessation</a:t>
            </a:r>
          </a:p>
        </p:txBody>
      </p:sp>
      <p:sp>
        <p:nvSpPr>
          <p:cNvPr id="50179" name="Content Placeholder 2"/>
          <p:cNvSpPr>
            <a:spLocks noGrp="1"/>
          </p:cNvSpPr>
          <p:nvPr>
            <p:ph idx="1"/>
          </p:nvPr>
        </p:nvSpPr>
        <p:spPr/>
        <p:txBody>
          <a:bodyPr/>
          <a:lstStyle/>
          <a:p>
            <a:pPr>
              <a:buFontTx/>
              <a:buNone/>
            </a:pPr>
            <a:r>
              <a:rPr lang="fr-FR" altLang="fr-FR" u="sng" smtClean="0">
                <a:ea typeface="ＭＳ Ｐゴシック"/>
              </a:rPr>
              <a:t>Ancien mode de calcul </a:t>
            </a:r>
            <a:r>
              <a:rPr lang="fr-FR" altLang="fr-FR" smtClean="0">
                <a:ea typeface="ＭＳ Ｐゴシック"/>
              </a:rPr>
              <a:t>:</a:t>
            </a:r>
          </a:p>
          <a:p>
            <a:pPr lvl="1"/>
            <a:r>
              <a:rPr lang="nl-BE" sz="1600" smtClean="0">
                <a:ea typeface="ＭＳ Ｐゴシック"/>
              </a:rPr>
              <a:t>Les plus-values de cessation réalisées au cours des deux années civiles précédant l’année de cessation d’activité, ne donnent pas lieu au paiement de cotisations sociales puisque les revenus de ces années où cette plus-value ont été obtenus ne serviront jamais de revenus de référence pour le calcul des cotisations</a:t>
            </a:r>
            <a:r>
              <a:rPr lang="fr-FR" altLang="fr-FR" sz="1600" smtClean="0">
                <a:ea typeface="ＭＳ Ｐゴシック"/>
              </a:rPr>
              <a:t>.</a:t>
            </a:r>
            <a:endParaRPr lang="fr-FR" altLang="fr-FR" smtClean="0">
              <a:ea typeface="ＭＳ Ｐゴシック"/>
            </a:endParaRPr>
          </a:p>
          <a:p>
            <a:pPr>
              <a:buFontTx/>
              <a:buNone/>
            </a:pPr>
            <a:endParaRPr lang="fr-FR" altLang="fr-FR" smtClean="0">
              <a:ea typeface="ＭＳ Ｐゴシック"/>
            </a:endParaRPr>
          </a:p>
          <a:p>
            <a:pPr>
              <a:buFontTx/>
              <a:buNone/>
            </a:pPr>
            <a:r>
              <a:rPr lang="fr-FR" altLang="fr-FR" u="sng" smtClean="0">
                <a:ea typeface="ＭＳ Ｐゴシック"/>
              </a:rPr>
              <a:t>Nouveau mode de calcul </a:t>
            </a:r>
            <a:r>
              <a:rPr lang="fr-FR" altLang="fr-FR" smtClean="0">
                <a:ea typeface="ＭＳ Ｐゴシック"/>
              </a:rPr>
              <a:t>:</a:t>
            </a:r>
          </a:p>
          <a:p>
            <a:pPr lvl="1"/>
            <a:r>
              <a:rPr lang="fr-FR" altLang="fr-FR" sz="1600" smtClean="0">
                <a:ea typeface="ＭＳ Ｐゴシック"/>
              </a:rPr>
              <a:t>Chaque plus-value de cessation sera </a:t>
            </a:r>
            <a:r>
              <a:rPr lang="fr-FR" altLang="fr-FR" sz="1600" b="1" smtClean="0">
                <a:ea typeface="ＭＳ Ｐゴシック"/>
              </a:rPr>
              <a:t>exclue</a:t>
            </a:r>
            <a:r>
              <a:rPr lang="fr-FR" altLang="fr-FR" sz="1600" smtClean="0">
                <a:ea typeface="ＭＳ Ｐゴシック"/>
              </a:rPr>
              <a:t> de la base de calcul des cotisations sociales, pour autant que l'indépendant prenne sa pension ou que l'indépendant cesse ses activités au plus tard le 31/12 de l'année calendrier qui suit l'année au cours de laquelle la plus-value de cessation a été réalisée.</a:t>
            </a:r>
          </a:p>
        </p:txBody>
      </p:sp>
      <p:sp>
        <p:nvSpPr>
          <p:cNvPr id="50180" name="Slide Number Placeholder 3"/>
          <p:cNvSpPr>
            <a:spLocks noGrp="1"/>
          </p:cNvSpPr>
          <p:nvPr>
            <p:ph type="sldNum" sz="quarter" idx="10"/>
          </p:nvPr>
        </p:nvSpPr>
        <p:spPr>
          <a:noFill/>
        </p:spPr>
        <p:txBody>
          <a:bodyPr/>
          <a:lstStyle/>
          <a:p>
            <a:fld id="{7B2634FE-E7F9-4433-B6CB-1A47697C83D1}" type="slidenum">
              <a:rPr lang="en-US" altLang="fr-FR" smtClean="0">
                <a:ea typeface="ＭＳ Ｐゴシック"/>
                <a:cs typeface="ＭＳ Ｐゴシック"/>
              </a:rPr>
              <a:pPr/>
              <a:t>50</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nl-BE" altLang="fr-FR" smtClean="0">
                <a:ea typeface="ＭＳ Ｐゴシック"/>
              </a:rPr>
              <a:t>Plus-value de cessation</a:t>
            </a:r>
          </a:p>
        </p:txBody>
      </p:sp>
      <p:sp>
        <p:nvSpPr>
          <p:cNvPr id="51203"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Exercice pratique 1 : </a:t>
            </a:r>
            <a:endParaRPr lang="fr-FR" altLang="fr-FR" dirty="0" smtClean="0">
              <a:solidFill>
                <a:srgbClr val="FFC000"/>
              </a:solidFill>
              <a:ea typeface="ＭＳ Ｐゴシック"/>
            </a:endParaRPr>
          </a:p>
          <a:p>
            <a:pPr>
              <a:buFontTx/>
              <a:buNone/>
            </a:pPr>
            <a:r>
              <a:rPr lang="fr-FR" altLang="fr-FR" dirty="0" smtClean="0">
                <a:solidFill>
                  <a:srgbClr val="005AAE"/>
                </a:solidFill>
                <a:ea typeface="ＭＳ Ｐゴシック"/>
              </a:rPr>
              <a:t>	L'indépendant réalise sa plus-value de cessation en 2015, cesse son activité indépendante le 31/03/2016, mais reprend une autre activité indépendante le 01/07/2016. </a:t>
            </a:r>
          </a:p>
          <a:p>
            <a:pPr>
              <a:buFontTx/>
              <a:buNone/>
            </a:pPr>
            <a:r>
              <a:rPr lang="fr-FR" altLang="fr-FR" dirty="0" smtClean="0">
                <a:solidFill>
                  <a:srgbClr val="FFC000"/>
                </a:solidFill>
                <a:ea typeface="ＭＳ Ｐゴシック"/>
              </a:rPr>
              <a:t>Question:</a:t>
            </a:r>
          </a:p>
          <a:p>
            <a:pPr>
              <a:buFontTx/>
              <a:buNone/>
            </a:pPr>
            <a:r>
              <a:rPr lang="fr-FR" altLang="fr-FR" dirty="0" smtClean="0">
                <a:solidFill>
                  <a:srgbClr val="005AAE"/>
                </a:solidFill>
                <a:ea typeface="ＭＳ Ｐゴシック"/>
              </a:rPr>
              <a:t>Quid de la plus-value de cessation ?</a:t>
            </a:r>
            <a:endParaRPr lang="fr-FR" altLang="fr-FR" dirty="0" smtClean="0">
              <a:solidFill>
                <a:srgbClr val="FFC000"/>
              </a:solidFill>
              <a:ea typeface="ＭＳ Ｐゴシック"/>
            </a:endParaRPr>
          </a:p>
          <a:p>
            <a:pPr>
              <a:buFontTx/>
              <a:buNone/>
            </a:pPr>
            <a:endParaRPr lang="fr-FR" altLang="fr-FR" dirty="0" smtClean="0">
              <a:solidFill>
                <a:srgbClr val="FFC000"/>
              </a:solidFill>
              <a:ea typeface="ＭＳ Ｐゴシック"/>
            </a:endParaRPr>
          </a:p>
          <a:p>
            <a:pPr>
              <a:buFontTx/>
              <a:buNone/>
            </a:pPr>
            <a:r>
              <a:rPr lang="fr-FR" altLang="fr-FR" dirty="0" smtClean="0">
                <a:solidFill>
                  <a:srgbClr val="FFC000"/>
                </a:solidFill>
                <a:ea typeface="ＭＳ Ｐゴシック"/>
              </a:rPr>
              <a:t>Réponse:</a:t>
            </a:r>
          </a:p>
          <a:p>
            <a:pPr>
              <a:buFontTx/>
              <a:buNone/>
            </a:pPr>
            <a:r>
              <a:rPr lang="fr-FR" altLang="fr-FR" dirty="0" smtClean="0">
                <a:ea typeface="ＭＳ Ｐゴシック"/>
              </a:rPr>
              <a:t>	La plus-value de cessation sera reprise dans le revenu de 2015, car aucune cessation le 31/12/2016.</a:t>
            </a:r>
          </a:p>
          <a:p>
            <a:pPr>
              <a:buFontTx/>
              <a:buNone/>
            </a:pPr>
            <a:endParaRPr lang="fr-FR" altLang="fr-FR" dirty="0" smtClean="0">
              <a:solidFill>
                <a:srgbClr val="FFC000"/>
              </a:solidFill>
              <a:ea typeface="ＭＳ Ｐゴシック"/>
            </a:endParaRPr>
          </a:p>
          <a:p>
            <a:pPr>
              <a:buFontTx/>
              <a:buNone/>
            </a:pPr>
            <a:endParaRPr lang="fr-FR" altLang="fr-FR" dirty="0" smtClean="0">
              <a:solidFill>
                <a:srgbClr val="FFC000"/>
              </a:solidFill>
              <a:ea typeface="ＭＳ Ｐゴシック"/>
            </a:endParaRPr>
          </a:p>
        </p:txBody>
      </p:sp>
      <p:sp>
        <p:nvSpPr>
          <p:cNvPr id="51204" name="Slide Number Placeholder 3"/>
          <p:cNvSpPr>
            <a:spLocks noGrp="1"/>
          </p:cNvSpPr>
          <p:nvPr>
            <p:ph type="sldNum" sz="quarter" idx="10"/>
          </p:nvPr>
        </p:nvSpPr>
        <p:spPr>
          <a:noFill/>
        </p:spPr>
        <p:txBody>
          <a:bodyPr/>
          <a:lstStyle/>
          <a:p>
            <a:fld id="{1A57A770-C102-4647-BA82-5610D633C807}" type="slidenum">
              <a:rPr lang="en-US" altLang="fr-FR" smtClean="0">
                <a:ea typeface="ＭＳ Ｐゴシック"/>
                <a:cs typeface="ＭＳ Ｐゴシック"/>
              </a:rPr>
              <a:pPr/>
              <a:t>51</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nl-BE" altLang="fr-FR" smtClean="0">
                <a:ea typeface="ＭＳ Ｐゴシック"/>
              </a:rPr>
              <a:t>Plus-value de cessation</a:t>
            </a:r>
          </a:p>
        </p:txBody>
      </p:sp>
      <p:sp>
        <p:nvSpPr>
          <p:cNvPr id="52227" name="Content Placeholder 2"/>
          <p:cNvSpPr>
            <a:spLocks noGrp="1"/>
          </p:cNvSpPr>
          <p:nvPr>
            <p:ph idx="1"/>
          </p:nvPr>
        </p:nvSpPr>
        <p:spPr/>
        <p:txBody>
          <a:bodyPr/>
          <a:lstStyle/>
          <a:p>
            <a:pPr>
              <a:buFontTx/>
              <a:buNone/>
            </a:pPr>
            <a:r>
              <a:rPr lang="fr-FR" altLang="fr-FR" b="1" dirty="0" smtClean="0">
                <a:solidFill>
                  <a:srgbClr val="FFC000"/>
                </a:solidFill>
                <a:ea typeface="ＭＳ Ｐゴシック"/>
              </a:rPr>
              <a:t>Exercice pratique 2 : </a:t>
            </a:r>
            <a:endParaRPr lang="fr-FR" altLang="fr-FR" dirty="0" smtClean="0">
              <a:solidFill>
                <a:srgbClr val="FFC000"/>
              </a:solidFill>
              <a:ea typeface="ＭＳ Ｐゴシック"/>
            </a:endParaRPr>
          </a:p>
          <a:p>
            <a:r>
              <a:rPr lang="fr-FR" altLang="fr-FR" dirty="0" smtClean="0">
                <a:solidFill>
                  <a:srgbClr val="005AAE"/>
                </a:solidFill>
                <a:ea typeface="ＭＳ Ｐゴシック"/>
              </a:rPr>
              <a:t>L'indépendant réalise sa plus-value de cessation en 2015 et cesse son activité indépendante le 30/09/2016. </a:t>
            </a:r>
          </a:p>
          <a:p>
            <a:r>
              <a:rPr lang="fr-FR" altLang="fr-FR" smtClean="0">
                <a:solidFill>
                  <a:srgbClr val="005AAE"/>
                </a:solidFill>
                <a:ea typeface="ＭＳ Ｐゴシック"/>
              </a:rPr>
              <a:t>Il reprend une activité indépendante le 01/01/2017. </a:t>
            </a:r>
          </a:p>
          <a:p>
            <a:endParaRPr lang="fr-FR" altLang="fr-FR" dirty="0" smtClean="0">
              <a:solidFill>
                <a:srgbClr val="005AAE"/>
              </a:solidFill>
              <a:ea typeface="ＭＳ Ｐゴシック"/>
            </a:endParaRPr>
          </a:p>
          <a:p>
            <a:pPr>
              <a:buFontTx/>
              <a:buNone/>
            </a:pPr>
            <a:r>
              <a:rPr lang="fr-FR" altLang="fr-FR" dirty="0" smtClean="0">
                <a:solidFill>
                  <a:srgbClr val="FFC000"/>
                </a:solidFill>
                <a:ea typeface="ＭＳ Ｐゴシック"/>
              </a:rPr>
              <a:t>Question:</a:t>
            </a:r>
          </a:p>
          <a:p>
            <a:pPr>
              <a:buFontTx/>
              <a:buNone/>
            </a:pPr>
            <a:r>
              <a:rPr lang="fr-FR" altLang="fr-FR" dirty="0" smtClean="0">
                <a:solidFill>
                  <a:srgbClr val="005AAE"/>
                </a:solidFill>
                <a:ea typeface="ＭＳ Ｐゴシック"/>
              </a:rPr>
              <a:t>Qu'en est-il de la plus-value de cessation?</a:t>
            </a:r>
          </a:p>
          <a:p>
            <a:pPr>
              <a:buFontTx/>
              <a:buNone/>
            </a:pPr>
            <a:r>
              <a:rPr lang="fr-FR" altLang="fr-FR" dirty="0" smtClean="0">
                <a:solidFill>
                  <a:srgbClr val="FFC000"/>
                </a:solidFill>
                <a:ea typeface="ＭＳ Ｐゴシック"/>
              </a:rPr>
              <a:t>Réponse:</a:t>
            </a:r>
          </a:p>
          <a:p>
            <a:pPr>
              <a:buFontTx/>
              <a:buNone/>
            </a:pPr>
            <a:r>
              <a:rPr lang="fr-FR" altLang="fr-FR" dirty="0" smtClean="0">
                <a:ea typeface="ＭＳ Ｐゴシック"/>
              </a:rPr>
              <a:t>	Pour les revenus de 2015, la plus-value de cessation n'est pas prise en compte, car il y a cessation au plus tard le 31/12/2016. La reprise ultérieure n'a aucune incidence.</a:t>
            </a:r>
          </a:p>
          <a:p>
            <a:pPr>
              <a:buFontTx/>
              <a:buNone/>
            </a:pPr>
            <a:endParaRPr lang="fr-FR" altLang="fr-FR" dirty="0" smtClean="0">
              <a:solidFill>
                <a:srgbClr val="005AAE"/>
              </a:solidFill>
              <a:ea typeface="ＭＳ Ｐゴシック"/>
            </a:endParaRPr>
          </a:p>
          <a:p>
            <a:pPr>
              <a:buFontTx/>
              <a:buNone/>
            </a:pPr>
            <a:endParaRPr lang="fr-FR" altLang="fr-FR" dirty="0" smtClean="0">
              <a:solidFill>
                <a:srgbClr val="FFC000"/>
              </a:solidFill>
              <a:ea typeface="ＭＳ Ｐゴシック"/>
            </a:endParaRPr>
          </a:p>
          <a:p>
            <a:endParaRPr lang="fr-FR" altLang="fr-FR" dirty="0" smtClean="0">
              <a:solidFill>
                <a:srgbClr val="FFC000"/>
              </a:solidFill>
              <a:ea typeface="ＭＳ Ｐゴシック"/>
            </a:endParaRPr>
          </a:p>
        </p:txBody>
      </p:sp>
      <p:sp>
        <p:nvSpPr>
          <p:cNvPr id="52228" name="Slide Number Placeholder 3"/>
          <p:cNvSpPr>
            <a:spLocks noGrp="1"/>
          </p:cNvSpPr>
          <p:nvPr>
            <p:ph type="sldNum" sz="quarter" idx="10"/>
          </p:nvPr>
        </p:nvSpPr>
        <p:spPr>
          <a:noFill/>
        </p:spPr>
        <p:txBody>
          <a:bodyPr/>
          <a:lstStyle/>
          <a:p>
            <a:fld id="{EB90FC69-0F30-417E-BAE9-93CA0A179127}" type="slidenum">
              <a:rPr lang="en-US" altLang="fr-FR" smtClean="0">
                <a:ea typeface="ＭＳ Ｐゴシック"/>
                <a:cs typeface="ＭＳ Ｐゴシック"/>
              </a:rPr>
              <a:pPr/>
              <a:t>52</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nl-BE" altLang="fr-FR" smtClean="0">
                <a:ea typeface="ＭＳ Ｐゴシック"/>
              </a:rPr>
              <a:t>Système de bonifications</a:t>
            </a:r>
          </a:p>
        </p:txBody>
      </p:sp>
      <p:sp>
        <p:nvSpPr>
          <p:cNvPr id="53251" name="Content Placeholder 2"/>
          <p:cNvSpPr>
            <a:spLocks noGrp="1"/>
          </p:cNvSpPr>
          <p:nvPr>
            <p:ph idx="1"/>
          </p:nvPr>
        </p:nvSpPr>
        <p:spPr>
          <a:xfrm>
            <a:off x="250825" y="1341438"/>
            <a:ext cx="8642350" cy="5113337"/>
          </a:xfrm>
        </p:spPr>
        <p:txBody>
          <a:bodyPr/>
          <a:lstStyle/>
          <a:p>
            <a:r>
              <a:rPr lang="fr-FR" altLang="fr-FR" smtClean="0">
                <a:ea typeface="ＭＳ Ｐゴシック"/>
              </a:rPr>
              <a:t>Le système de bonifications actuel est supprimé :</a:t>
            </a:r>
          </a:p>
          <a:p>
            <a:pPr>
              <a:buFontTx/>
              <a:buNone/>
            </a:pPr>
            <a:r>
              <a:rPr lang="fr-FR" altLang="fr-FR" smtClean="0">
                <a:ea typeface="ＭＳ Ｐゴシック"/>
              </a:rPr>
              <a:t>	</a:t>
            </a:r>
            <a:r>
              <a:rPr lang="fr-FR" altLang="fr-FR" sz="1600" smtClean="0">
                <a:ea typeface="ＭＳ Ｐゴシック"/>
              </a:rPr>
              <a:t>En cas de régularisation, versement d'un bonus de 0,75 % sur le montant que l'indépendant a, au début de l'activité, d'initiative versé en plus du minimum légal</a:t>
            </a:r>
          </a:p>
          <a:p>
            <a:pPr>
              <a:buFontTx/>
              <a:buNone/>
            </a:pPr>
            <a:endParaRPr lang="fr-FR" altLang="fr-FR" smtClean="0">
              <a:ea typeface="ＭＳ Ｐゴシック"/>
            </a:endParaRPr>
          </a:p>
          <a:p>
            <a:pPr lvl="1">
              <a:buFontTx/>
              <a:buNone/>
            </a:pPr>
            <a:endParaRPr lang="fr-FR" altLang="fr-FR" sz="2000" smtClean="0">
              <a:ea typeface="ＭＳ Ｐゴシック"/>
            </a:endParaRPr>
          </a:p>
          <a:p>
            <a:r>
              <a:rPr lang="fr-FR" altLang="fr-FR" b="1" smtClean="0">
                <a:ea typeface="ＭＳ Ｐゴシック"/>
              </a:rPr>
              <a:t>Un nouveau système de bonifications sera évalué en 2018</a:t>
            </a:r>
          </a:p>
        </p:txBody>
      </p:sp>
      <p:sp>
        <p:nvSpPr>
          <p:cNvPr id="53252" name="Slide Number Placeholder 3"/>
          <p:cNvSpPr>
            <a:spLocks noGrp="1"/>
          </p:cNvSpPr>
          <p:nvPr>
            <p:ph type="sldNum" sz="quarter" idx="10"/>
          </p:nvPr>
        </p:nvSpPr>
        <p:spPr>
          <a:xfrm>
            <a:off x="250825" y="6400800"/>
            <a:ext cx="1839913" cy="457200"/>
          </a:xfrm>
          <a:noFill/>
        </p:spPr>
        <p:txBody>
          <a:bodyPr/>
          <a:lstStyle/>
          <a:p>
            <a:fld id="{6241638C-0032-4AF5-A73C-F0E08A284223}" type="slidenum">
              <a:rPr lang="en-US" altLang="fr-FR" smtClean="0">
                <a:ea typeface="ＭＳ Ｐゴシック"/>
                <a:cs typeface="ＭＳ Ｐゴシック"/>
              </a:rPr>
              <a:pPr/>
              <a:t>53</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nl-BE" altLang="fr-FR" smtClean="0">
                <a:ea typeface="ＭＳ Ｐゴシック"/>
              </a:rPr>
              <a:t>PLCI </a:t>
            </a:r>
          </a:p>
        </p:txBody>
      </p:sp>
      <p:sp>
        <p:nvSpPr>
          <p:cNvPr id="54275" name="Content Placeholder 2"/>
          <p:cNvSpPr>
            <a:spLocks noGrp="1"/>
          </p:cNvSpPr>
          <p:nvPr>
            <p:ph idx="1"/>
          </p:nvPr>
        </p:nvSpPr>
        <p:spPr/>
        <p:txBody>
          <a:bodyPr/>
          <a:lstStyle/>
          <a:p>
            <a:pPr>
              <a:buFontTx/>
              <a:buNone/>
            </a:pPr>
            <a:r>
              <a:rPr lang="fr-FR" altLang="fr-FR" smtClean="0">
                <a:solidFill>
                  <a:srgbClr val="0070C0"/>
                </a:solidFill>
                <a:ea typeface="ＭＳ Ｐゴシック"/>
              </a:rPr>
              <a:t>	Pour le calcul des </a:t>
            </a:r>
            <a:r>
              <a:rPr lang="fr-FR" altLang="fr-FR" b="1" smtClean="0">
                <a:solidFill>
                  <a:srgbClr val="0070C0"/>
                </a:solidFill>
                <a:ea typeface="ＭＳ Ｐゴシック"/>
              </a:rPr>
              <a:t>primes PLCI</a:t>
            </a:r>
            <a:r>
              <a:rPr lang="fr-FR" altLang="fr-FR" smtClean="0">
                <a:solidFill>
                  <a:srgbClr val="0070C0"/>
                </a:solidFill>
                <a:ea typeface="ＭＳ Ｐゴシック"/>
              </a:rPr>
              <a:t>, la méthode actuelle sera encore appliquée dans le nouveau système de calcul :</a:t>
            </a:r>
          </a:p>
          <a:p>
            <a:endParaRPr lang="fr-FR" altLang="fr-FR" smtClean="0">
              <a:solidFill>
                <a:srgbClr val="0070C0"/>
              </a:solidFill>
              <a:ea typeface="ＭＳ Ｐゴシック"/>
            </a:endParaRPr>
          </a:p>
          <a:p>
            <a:pPr lvl="1"/>
            <a:r>
              <a:rPr lang="fr-FR" altLang="fr-FR" smtClean="0">
                <a:solidFill>
                  <a:srgbClr val="0070C0"/>
                </a:solidFill>
                <a:ea typeface="ＭＳ Ｐゴシック"/>
              </a:rPr>
              <a:t>Au début de l'activité : minimum légal ou revenus estimés</a:t>
            </a:r>
          </a:p>
          <a:p>
            <a:pPr lvl="1"/>
            <a:r>
              <a:rPr lang="fr-FR" altLang="fr-FR" smtClean="0">
                <a:solidFill>
                  <a:srgbClr val="0070C0"/>
                </a:solidFill>
                <a:ea typeface="ＭＳ Ｐゴシック"/>
              </a:rPr>
              <a:t>En dehors du début de toute activité : revenus de l'année de cotisation N-3</a:t>
            </a:r>
          </a:p>
          <a:p>
            <a:pPr lvl="1"/>
            <a:endParaRPr lang="fr-FR" altLang="fr-FR" sz="1600" smtClean="0">
              <a:solidFill>
                <a:srgbClr val="0070C0"/>
              </a:solidFill>
              <a:ea typeface="ＭＳ Ｐゴシック"/>
            </a:endParaRPr>
          </a:p>
        </p:txBody>
      </p:sp>
      <p:sp>
        <p:nvSpPr>
          <p:cNvPr id="54276" name="Slide Number Placeholder 3"/>
          <p:cNvSpPr>
            <a:spLocks noGrp="1"/>
          </p:cNvSpPr>
          <p:nvPr>
            <p:ph type="sldNum" sz="quarter" idx="10"/>
          </p:nvPr>
        </p:nvSpPr>
        <p:spPr>
          <a:noFill/>
        </p:spPr>
        <p:txBody>
          <a:bodyPr/>
          <a:lstStyle/>
          <a:p>
            <a:fld id="{13BA0128-0CDF-4F80-ADD7-F446F814B2FE}" type="slidenum">
              <a:rPr lang="en-US" altLang="fr-FR" smtClean="0">
                <a:ea typeface="ＭＳ Ｐゴシック"/>
                <a:cs typeface="ＭＳ Ｐゴシック"/>
              </a:rPr>
              <a:pPr/>
              <a:t>54</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nl-BE" smtClean="0">
                <a:ea typeface="ＭＳ Ｐゴシック"/>
              </a:rPr>
              <a:t>Questions</a:t>
            </a:r>
          </a:p>
        </p:txBody>
      </p:sp>
      <p:pic>
        <p:nvPicPr>
          <p:cNvPr id="56323" name="Content Placeholder 4" descr="Ask-Better-Questions.jpg"/>
          <p:cNvPicPr>
            <a:picLocks noGrp="1" noChangeAspect="1"/>
          </p:cNvPicPr>
          <p:nvPr>
            <p:ph idx="1"/>
          </p:nvPr>
        </p:nvPicPr>
        <p:blipFill>
          <a:blip r:embed="rId2" cstate="print"/>
          <a:srcRect/>
          <a:stretch>
            <a:fillRect/>
          </a:stretch>
        </p:blipFill>
        <p:spPr>
          <a:xfrm>
            <a:off x="0" y="981075"/>
            <a:ext cx="9144000" cy="5876925"/>
          </a:xfrm>
        </p:spPr>
      </p:pic>
      <p:sp>
        <p:nvSpPr>
          <p:cNvPr id="56324" name="Slide Number Placeholder 3"/>
          <p:cNvSpPr>
            <a:spLocks noGrp="1"/>
          </p:cNvSpPr>
          <p:nvPr>
            <p:ph type="sldNum" sz="quarter" idx="10"/>
          </p:nvPr>
        </p:nvSpPr>
        <p:spPr>
          <a:noFill/>
        </p:spPr>
        <p:txBody>
          <a:bodyPr/>
          <a:lstStyle/>
          <a:p>
            <a:fld id="{C393FF97-F5EE-48FE-BDE3-2DB0CC71E7FC}" type="slidenum">
              <a:rPr lang="en-US" smtClean="0">
                <a:ea typeface="ＭＳ Ｐゴシック"/>
                <a:cs typeface="ＭＳ Ｐゴシック"/>
              </a:rPr>
              <a:pPr/>
              <a:t>55</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9219" name="Content Placeholder 2"/>
          <p:cNvSpPr>
            <a:spLocks noGrp="1"/>
          </p:cNvSpPr>
          <p:nvPr>
            <p:ph idx="1"/>
          </p:nvPr>
        </p:nvSpPr>
        <p:spPr/>
        <p:txBody>
          <a:bodyPr/>
          <a:lstStyle/>
          <a:p>
            <a:pPr>
              <a:buFontTx/>
              <a:buNone/>
            </a:pPr>
            <a:r>
              <a:rPr lang="nl-BE" altLang="fr-FR" b="1" smtClean="0">
                <a:solidFill>
                  <a:srgbClr val="F8941F"/>
                </a:solidFill>
                <a:ea typeface="ＭＳ Ｐゴシック"/>
              </a:rPr>
              <a:t>QUAND PEUT-ON PARLER DE “DÉBUT D’ACTIVITÉ”</a:t>
            </a:r>
            <a:endParaRPr lang="nl-BE" altLang="fr-FR" dirty="0" smtClean="0">
              <a:solidFill>
                <a:srgbClr val="F8941F"/>
              </a:solidFill>
              <a:ea typeface="ＭＳ Ｐゴシック"/>
            </a:endParaRPr>
          </a:p>
          <a:p>
            <a:r>
              <a:rPr lang="fr-BE" altLang="fr-FR" dirty="0" smtClean="0">
                <a:ea typeface="ＭＳ Ｐゴシック"/>
              </a:rPr>
              <a:t>Le nombre de situations conduisant à un début d’activité a fortement diminué</a:t>
            </a:r>
            <a:br>
              <a:rPr lang="fr-BE" altLang="fr-FR" dirty="0" smtClean="0">
                <a:ea typeface="ＭＳ Ｐゴシック"/>
              </a:rPr>
            </a:br>
            <a:endParaRPr lang="fr-BE" altLang="fr-FR" dirty="0" smtClean="0">
              <a:solidFill>
                <a:srgbClr val="F8941F"/>
              </a:solidFill>
              <a:ea typeface="ＭＳ Ｐゴシック"/>
            </a:endParaRPr>
          </a:p>
          <a:p>
            <a:pPr lvl="1">
              <a:buFontTx/>
              <a:buNone/>
            </a:pPr>
            <a:r>
              <a:rPr lang="nl-BE" altLang="fr-FR" sz="1600" dirty="0" smtClean="0">
                <a:ea typeface="ＭＳ Ｐゴシック"/>
                <a:sym typeface="Wingdings" pitchFamily="2" charset="2"/>
              </a:rPr>
              <a:t> </a:t>
            </a:r>
            <a:r>
              <a:rPr lang="fr-BE" altLang="fr-FR" sz="1600" dirty="0" smtClean="0">
                <a:ea typeface="ＭＳ Ｐゴシック"/>
                <a:sym typeface="Wingdings" pitchFamily="2" charset="2"/>
              </a:rPr>
              <a:t>Uniquement ‘Début de l'activité’ si :</a:t>
            </a:r>
            <a:endParaRPr lang="fr-BE" altLang="fr-FR" dirty="0" smtClean="0">
              <a:solidFill>
                <a:srgbClr val="F8941F"/>
              </a:solidFill>
              <a:ea typeface="ＭＳ Ｐゴシック"/>
              <a:sym typeface="Wingdings" pitchFamily="2" charset="2"/>
            </a:endParaRPr>
          </a:p>
          <a:p>
            <a:pPr lvl="2"/>
            <a:r>
              <a:rPr lang="fr-BE" altLang="fr-FR" dirty="0" smtClean="0">
                <a:ea typeface="ＭＳ Ｐゴシック"/>
                <a:sym typeface="Wingdings" pitchFamily="2" charset="2"/>
              </a:rPr>
              <a:t>Aucune activité d’indépendant au cours du trimestre précédent</a:t>
            </a:r>
          </a:p>
          <a:p>
            <a:pPr lvl="2"/>
            <a:r>
              <a:rPr lang="fr-BE" altLang="fr-FR" dirty="0" smtClean="0">
                <a:ea typeface="ＭＳ Ｐゴシック"/>
                <a:sym typeface="Wingdings" pitchFamily="2" charset="2"/>
              </a:rPr>
              <a:t>Passage de CAI MINI à une autre catégorie de cotisation</a:t>
            </a:r>
            <a:br>
              <a:rPr lang="fr-BE" altLang="fr-FR" dirty="0" smtClean="0">
                <a:ea typeface="ＭＳ Ｐゴシック"/>
                <a:sym typeface="Wingdings" pitchFamily="2" charset="2"/>
              </a:rPr>
            </a:br>
            <a:endParaRPr lang="fr-BE" altLang="fr-FR" dirty="0" smtClean="0">
              <a:solidFill>
                <a:srgbClr val="F8941F"/>
              </a:solidFill>
              <a:ea typeface="ＭＳ Ｐゴシック"/>
              <a:sym typeface="Wingdings" pitchFamily="2" charset="2"/>
            </a:endParaRPr>
          </a:p>
          <a:p>
            <a:pPr lvl="1">
              <a:buFontTx/>
              <a:buNone/>
            </a:pPr>
            <a:r>
              <a:rPr lang="nl-BE" altLang="fr-FR" sz="1600" dirty="0" smtClean="0">
                <a:ea typeface="ＭＳ Ｐゴシック"/>
                <a:sym typeface="Wingdings" pitchFamily="2" charset="2"/>
              </a:rPr>
              <a:t> </a:t>
            </a:r>
            <a:r>
              <a:rPr lang="fr-BE" altLang="fr-FR" sz="1600" dirty="0" smtClean="0">
                <a:ea typeface="ＭＳ Ｐゴシック"/>
                <a:sym typeface="Wingdings" pitchFamily="2" charset="2"/>
              </a:rPr>
              <a:t>Pas de ‘début de l'activité’ si :</a:t>
            </a:r>
            <a:endParaRPr lang="fr-BE" altLang="fr-FR" dirty="0" smtClean="0">
              <a:solidFill>
                <a:srgbClr val="F8941F"/>
              </a:solidFill>
              <a:ea typeface="ＭＳ Ｐゴシック"/>
              <a:sym typeface="Wingdings" pitchFamily="2" charset="2"/>
            </a:endParaRPr>
          </a:p>
          <a:p>
            <a:pPr lvl="2"/>
            <a:r>
              <a:rPr lang="fr-BE" altLang="fr-FR" dirty="0" smtClean="0">
                <a:ea typeface="ＭＳ Ｐゴシック"/>
                <a:sym typeface="Wingdings" pitchFamily="2" charset="2"/>
              </a:rPr>
              <a:t>Passage d’activité à titre principal à activité à titre complémentaire</a:t>
            </a:r>
          </a:p>
          <a:p>
            <a:pPr lvl="2"/>
            <a:r>
              <a:rPr lang="fr-BE" altLang="fr-FR" dirty="0" smtClean="0">
                <a:ea typeface="ＭＳ Ｐゴシック"/>
                <a:sym typeface="Wingdings" pitchFamily="2" charset="2"/>
              </a:rPr>
              <a:t>Passage d’activité à titre complémentaire à activité à titre principal</a:t>
            </a:r>
          </a:p>
          <a:p>
            <a:pPr lvl="2"/>
            <a:r>
              <a:rPr lang="fr-BE" altLang="fr-FR" dirty="0" smtClean="0">
                <a:ea typeface="ＭＳ Ｐゴシック"/>
                <a:sym typeface="Wingdings" pitchFamily="2" charset="2"/>
              </a:rPr>
              <a:t>Une catégorie de cotisation à maxi-statut CAI</a:t>
            </a:r>
          </a:p>
          <a:p>
            <a:pPr lvl="2"/>
            <a:r>
              <a:rPr lang="fr-BE" altLang="fr-FR" dirty="0" smtClean="0">
                <a:ea typeface="ＭＳ Ｐゴシック"/>
                <a:sym typeface="Wingdings" pitchFamily="2" charset="2"/>
              </a:rPr>
              <a:t>Maxi-statut CAI à une autre catégorie de cotisation</a:t>
            </a:r>
            <a:endParaRPr lang="fr-BE" altLang="fr-FR" dirty="0" smtClean="0">
              <a:solidFill>
                <a:srgbClr val="F8941F"/>
              </a:solidFill>
              <a:ea typeface="ＭＳ Ｐゴシック"/>
              <a:sym typeface="Wingdings" pitchFamily="2" charset="2"/>
            </a:endParaRPr>
          </a:p>
          <a:p>
            <a:pPr lvl="2"/>
            <a:endParaRPr lang="nl-BE" altLang="fr-FR" dirty="0" smtClean="0">
              <a:solidFill>
                <a:srgbClr val="F8941F"/>
              </a:solidFill>
              <a:ea typeface="ＭＳ Ｐゴシック"/>
              <a:sym typeface="Wingdings" pitchFamily="2" charset="2"/>
            </a:endParaRPr>
          </a:p>
          <a:p>
            <a:pPr lvl="2">
              <a:buFontTx/>
              <a:buNone/>
            </a:pPr>
            <a:r>
              <a:rPr lang="nl-BE" altLang="fr-FR" sz="1200" u="sng" dirty="0" smtClean="0">
                <a:solidFill>
                  <a:srgbClr val="F8931D"/>
                </a:solidFill>
                <a:ea typeface="ＭＳ Ｐゴシック"/>
                <a:sym typeface="Wingdings" pitchFamily="2" charset="2"/>
              </a:rPr>
              <a:t>ATTENTION </a:t>
            </a:r>
            <a:r>
              <a:rPr lang="fr-BE" altLang="fr-FR" sz="1200" dirty="0" smtClean="0">
                <a:solidFill>
                  <a:srgbClr val="F8931D"/>
                </a:solidFill>
                <a:ea typeface="ＭＳ Ｐゴシック"/>
                <a:sym typeface="Wingdings" pitchFamily="2" charset="2"/>
              </a:rPr>
              <a:t>: une reprise d'activité après assimilation maladie/assurance faillite/ assurance 			continuée est AUSSI UN DÉBUT D'ACTIVITÉ</a:t>
            </a:r>
            <a:endParaRPr lang="fr-BE" altLang="fr-FR" dirty="0" smtClean="0">
              <a:solidFill>
                <a:srgbClr val="F8941F"/>
              </a:solidFill>
              <a:ea typeface="ＭＳ Ｐゴシック"/>
              <a:sym typeface="Wingdings" pitchFamily="2" charset="2"/>
            </a:endParaRPr>
          </a:p>
          <a:p>
            <a:pPr lvl="2">
              <a:buFontTx/>
              <a:buNone/>
            </a:pPr>
            <a:endParaRPr lang="nl-BE" altLang="fr-FR" sz="1200" dirty="0" smtClean="0">
              <a:solidFill>
                <a:srgbClr val="F8941F"/>
              </a:solidFill>
              <a:ea typeface="ＭＳ Ｐゴシック"/>
              <a:sym typeface="Wingdings" pitchFamily="2" charset="2"/>
            </a:endParaRPr>
          </a:p>
        </p:txBody>
      </p:sp>
      <p:sp>
        <p:nvSpPr>
          <p:cNvPr id="9220" name="Slide Number Placeholder 3"/>
          <p:cNvSpPr>
            <a:spLocks noGrp="1"/>
          </p:cNvSpPr>
          <p:nvPr>
            <p:ph type="sldNum" sz="quarter" idx="10"/>
          </p:nvPr>
        </p:nvSpPr>
        <p:spPr>
          <a:noFill/>
        </p:spPr>
        <p:txBody>
          <a:bodyPr/>
          <a:lstStyle/>
          <a:p>
            <a:fld id="{1EF638C6-471A-4381-8DE5-5EB744CEBF4C}" type="slidenum">
              <a:rPr lang="en-US" altLang="fr-FR" smtClean="0">
                <a:ea typeface="ＭＳ Ｐゴシック"/>
                <a:cs typeface="ＭＳ Ｐゴシック"/>
              </a:rPr>
              <a:pPr/>
              <a:t>6</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0243" name="Content Placeholder 2"/>
          <p:cNvSpPr>
            <a:spLocks noGrp="1"/>
          </p:cNvSpPr>
          <p:nvPr>
            <p:ph idx="1"/>
          </p:nvPr>
        </p:nvSpPr>
        <p:spPr/>
        <p:txBody>
          <a:bodyPr/>
          <a:lstStyle/>
          <a:p>
            <a:pPr>
              <a:buFontTx/>
              <a:buNone/>
            </a:pPr>
            <a:r>
              <a:rPr lang="fr-FR" altLang="fr-FR" b="1" dirty="0" smtClean="0">
                <a:solidFill>
                  <a:srgbClr val="F8941F"/>
                </a:solidFill>
                <a:ea typeface="ＭＳ Ｐゴシック"/>
              </a:rPr>
              <a:t>Calcul des cotisations sociales EN DÉBUT D’ACTIVITÉ</a:t>
            </a:r>
            <a:endParaRPr lang="fr-FR" altLang="fr-FR" dirty="0" smtClean="0">
              <a:solidFill>
                <a:srgbClr val="F8941F"/>
              </a:solidFill>
              <a:ea typeface="ＭＳ Ｐゴシック"/>
            </a:endParaRPr>
          </a:p>
          <a:p>
            <a:r>
              <a:rPr lang="fr-FR" altLang="fr-FR" dirty="0" smtClean="0">
                <a:ea typeface="ＭＳ Ｐゴシック"/>
              </a:rPr>
              <a:t>Cotisations  ‘provisoires’ dues (cotisations forfaitaires)</a:t>
            </a:r>
          </a:p>
          <a:p>
            <a:r>
              <a:rPr lang="fr-FR" altLang="fr-FR" dirty="0" smtClean="0">
                <a:ea typeface="ＭＳ Ｐゴシック"/>
              </a:rPr>
              <a:t>Possibilité de :</a:t>
            </a:r>
            <a:endParaRPr lang="fr-FR" altLang="fr-FR" dirty="0" smtClean="0">
              <a:solidFill>
                <a:srgbClr val="F8941F"/>
              </a:solidFill>
              <a:ea typeface="ＭＳ Ｐゴシック"/>
            </a:endParaRPr>
          </a:p>
          <a:p>
            <a:pPr lvl="1"/>
            <a:r>
              <a:rPr lang="fr-FR" altLang="fr-FR" sz="1600" dirty="0" smtClean="0">
                <a:ea typeface="ＭＳ Ｐゴシック"/>
              </a:rPr>
              <a:t>demande de diminution sur la base d'éléments objectifs (hors activité à titre principal)</a:t>
            </a:r>
          </a:p>
          <a:p>
            <a:pPr lvl="1"/>
            <a:r>
              <a:rPr lang="fr-FR" altLang="fr-FR" sz="1600" dirty="0" smtClean="0">
                <a:ea typeface="ＭＳ Ｐゴシック"/>
              </a:rPr>
              <a:t>Augmentation volontaire des cotisations ‘provisoires’</a:t>
            </a:r>
            <a:endParaRPr lang="fr-FR" altLang="fr-FR" dirty="0" smtClean="0">
              <a:solidFill>
                <a:srgbClr val="F8941F"/>
              </a:solidFill>
              <a:ea typeface="ＭＳ Ｐゴシック"/>
            </a:endParaRPr>
          </a:p>
          <a:p>
            <a:r>
              <a:rPr lang="fr-FR" altLang="fr-FR" dirty="0" smtClean="0">
                <a:ea typeface="ＭＳ Ｐゴシック"/>
              </a:rPr>
              <a:t>Application des pourcentages de cotisations :</a:t>
            </a:r>
            <a:endParaRPr lang="fr-FR" altLang="fr-FR" dirty="0" smtClean="0">
              <a:solidFill>
                <a:srgbClr val="F8941F"/>
              </a:solidFill>
              <a:ea typeface="ＭＳ Ｐゴシック"/>
            </a:endParaRPr>
          </a:p>
          <a:p>
            <a:pPr lvl="1"/>
            <a:r>
              <a:rPr lang="fr-FR" altLang="fr-FR" sz="1600" dirty="0" smtClean="0">
                <a:ea typeface="ＭＳ Ｐゴシック"/>
              </a:rPr>
              <a:t>Première année et une éventuelle année incomplète précédente = </a:t>
            </a:r>
            <a:r>
              <a:rPr lang="fr-FR" altLang="fr-FR" sz="1600" b="1" dirty="0" smtClean="0">
                <a:ea typeface="ＭＳ Ｐゴシック"/>
              </a:rPr>
              <a:t>20,5 %</a:t>
            </a:r>
            <a:endParaRPr lang="fr-FR" altLang="fr-FR" dirty="0" smtClean="0">
              <a:solidFill>
                <a:srgbClr val="F8941F"/>
              </a:solidFill>
              <a:ea typeface="ＭＳ Ｐゴシック"/>
            </a:endParaRPr>
          </a:p>
          <a:p>
            <a:pPr lvl="1"/>
            <a:r>
              <a:rPr lang="fr-FR" altLang="fr-FR" sz="1600" dirty="0" smtClean="0">
                <a:ea typeface="ＭＳ Ｐゴシック"/>
              </a:rPr>
              <a:t>Deuxième année complète = </a:t>
            </a:r>
            <a:r>
              <a:rPr lang="fr-FR" altLang="fr-FR" sz="1600" b="1" dirty="0" smtClean="0">
                <a:ea typeface="ＭＳ Ｐゴシック"/>
              </a:rPr>
              <a:t>21 %</a:t>
            </a:r>
            <a:endParaRPr lang="fr-FR" altLang="fr-FR" dirty="0" smtClean="0">
              <a:solidFill>
                <a:srgbClr val="F8941F"/>
              </a:solidFill>
              <a:ea typeface="ＭＳ Ｐゴシック"/>
            </a:endParaRPr>
          </a:p>
          <a:p>
            <a:pPr lvl="1"/>
            <a:r>
              <a:rPr lang="fr-FR" altLang="fr-FR" sz="1600" dirty="0" smtClean="0">
                <a:ea typeface="ＭＳ Ｐゴシック"/>
              </a:rPr>
              <a:t>Troisième année complète = </a:t>
            </a:r>
            <a:r>
              <a:rPr lang="fr-FR" altLang="fr-FR" sz="1600" b="1" dirty="0" smtClean="0">
                <a:ea typeface="ＭＳ Ｐゴシック"/>
              </a:rPr>
              <a:t>21,5 %</a:t>
            </a:r>
            <a:endParaRPr lang="fr-FR" altLang="fr-FR" dirty="0" smtClean="0">
              <a:solidFill>
                <a:srgbClr val="F8941F"/>
              </a:solidFill>
              <a:ea typeface="ＭＳ Ｐゴシック"/>
            </a:endParaRPr>
          </a:p>
          <a:p>
            <a:pPr lvl="1">
              <a:buFontTx/>
              <a:buNone/>
            </a:pPr>
            <a:r>
              <a:rPr lang="fr-FR" altLang="fr-FR" sz="1600" dirty="0" smtClean="0">
                <a:ea typeface="ＭＳ Ｐゴシック"/>
              </a:rPr>
              <a:t>	</a:t>
            </a:r>
            <a:r>
              <a:rPr lang="fr-FR" altLang="fr-FR" sz="1600" dirty="0" smtClean="0">
                <a:ea typeface="ＭＳ Ｐゴシック"/>
                <a:sym typeface="Wingdings" pitchFamily="2" charset="2"/>
              </a:rPr>
              <a:t> À partir de la quatrième année complète : 22 % provisoires sur N-3</a:t>
            </a:r>
            <a:endParaRPr lang="fr-FR" altLang="fr-FR" dirty="0" smtClean="0">
              <a:solidFill>
                <a:srgbClr val="F8941F"/>
              </a:solidFill>
              <a:ea typeface="ＭＳ Ｐゴシック"/>
              <a:sym typeface="Wingdings" pitchFamily="2" charset="2"/>
            </a:endParaRPr>
          </a:p>
          <a:p>
            <a:r>
              <a:rPr lang="fr-FR" altLang="fr-FR" sz="1800" dirty="0" smtClean="0">
                <a:ea typeface="ＭＳ Ｐゴシック"/>
                <a:sym typeface="Wingdings" pitchFamily="2" charset="2"/>
              </a:rPr>
              <a:t>Les revenus de l’éventuelle première année incomplète sont </a:t>
            </a:r>
            <a:r>
              <a:rPr lang="fr-FR" altLang="fr-FR" sz="1800" b="1" dirty="0" smtClean="0">
                <a:solidFill>
                  <a:srgbClr val="7030A0"/>
                </a:solidFill>
                <a:ea typeface="ＭＳ Ｐゴシック"/>
                <a:sym typeface="Wingdings" pitchFamily="2" charset="2"/>
              </a:rPr>
              <a:t>PRORATISÉS</a:t>
            </a:r>
            <a:r>
              <a:rPr lang="fr-FR" altLang="fr-FR" sz="1800" dirty="0" smtClean="0">
                <a:ea typeface="ＭＳ Ｐゴシック"/>
                <a:sym typeface="Wingdings" pitchFamily="2" charset="2"/>
              </a:rPr>
              <a:t> et servent de base au calcul des cotisations de cette année incomplète </a:t>
            </a:r>
            <a:endParaRPr lang="fr-FR" altLang="fr-FR" sz="1800" dirty="0" smtClean="0">
              <a:solidFill>
                <a:srgbClr val="F8941F"/>
              </a:solidFill>
              <a:ea typeface="ＭＳ Ｐゴシック"/>
              <a:sym typeface="Wingdings" pitchFamily="2" charset="2"/>
            </a:endParaRPr>
          </a:p>
          <a:p>
            <a:endParaRPr lang="fr-FR" altLang="fr-FR" dirty="0" smtClean="0">
              <a:solidFill>
                <a:srgbClr val="F8941F"/>
              </a:solidFill>
              <a:ea typeface="ＭＳ Ｐゴシック"/>
              <a:sym typeface="Wingdings" pitchFamily="2" charset="2"/>
            </a:endParaRPr>
          </a:p>
        </p:txBody>
      </p:sp>
      <p:sp>
        <p:nvSpPr>
          <p:cNvPr id="10244" name="Slide Number Placeholder 3"/>
          <p:cNvSpPr>
            <a:spLocks noGrp="1"/>
          </p:cNvSpPr>
          <p:nvPr>
            <p:ph type="sldNum" sz="quarter" idx="10"/>
          </p:nvPr>
        </p:nvSpPr>
        <p:spPr>
          <a:noFill/>
        </p:spPr>
        <p:txBody>
          <a:bodyPr/>
          <a:lstStyle/>
          <a:p>
            <a:fld id="{1049970A-A15D-4466-9F46-F954EA012A43}" type="slidenum">
              <a:rPr lang="en-US" altLang="fr-FR" smtClean="0">
                <a:ea typeface="ＭＳ Ｐゴシック"/>
                <a:cs typeface="ＭＳ Ｐゴシック"/>
              </a:rPr>
              <a:pPr/>
              <a:t>7</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r-BE" altLang="fr-FR" smtClean="0">
                <a:ea typeface="ＭＳ Ｐゴシック"/>
              </a:rPr>
              <a:t>La base de calcul des cotisations sociales</a:t>
            </a:r>
            <a:endParaRPr lang="nl-BE" altLang="fr-FR" smtClean="0">
              <a:ea typeface="ＭＳ Ｐゴシック"/>
            </a:endParaRPr>
          </a:p>
        </p:txBody>
      </p:sp>
      <p:sp>
        <p:nvSpPr>
          <p:cNvPr id="11267" name="Content Placeholder 2"/>
          <p:cNvSpPr>
            <a:spLocks noGrp="1"/>
          </p:cNvSpPr>
          <p:nvPr>
            <p:ph idx="1"/>
          </p:nvPr>
        </p:nvSpPr>
        <p:spPr/>
        <p:txBody>
          <a:bodyPr/>
          <a:lstStyle/>
          <a:p>
            <a:pPr>
              <a:buFontTx/>
              <a:buNone/>
            </a:pPr>
            <a:r>
              <a:rPr lang="fr-FR" altLang="fr-FR" b="1" smtClean="0">
                <a:ea typeface="ＭＳ Ｐゴシック"/>
              </a:rPr>
              <a:t>Proratisation :</a:t>
            </a:r>
            <a:endParaRPr lang="fr-FR" altLang="fr-FR" smtClean="0">
              <a:ea typeface="ＭＳ Ｐゴシック"/>
            </a:endParaRPr>
          </a:p>
          <a:p>
            <a:r>
              <a:rPr lang="fr-FR" altLang="fr-FR" smtClean="0">
                <a:ea typeface="ＭＳ Ｐゴシック"/>
              </a:rPr>
              <a:t>Les revenus d'une année d'activité incomplète sont  convertis au </a:t>
            </a:r>
            <a:r>
              <a:rPr lang="fr-FR" altLang="fr-FR" b="1" smtClean="0">
                <a:ea typeface="ＭＳ Ｐゴシック"/>
              </a:rPr>
              <a:t>prorata</a:t>
            </a:r>
            <a:r>
              <a:rPr lang="fr-FR" altLang="fr-FR" smtClean="0">
                <a:ea typeface="ＭＳ Ｐゴシック"/>
              </a:rPr>
              <a:t> suivant le nombre de trimestres prestés, vers un revenu annuel global.</a:t>
            </a:r>
          </a:p>
          <a:p>
            <a:pPr>
              <a:buFontTx/>
              <a:buNone/>
            </a:pPr>
            <a:r>
              <a:rPr lang="fr-FR" altLang="fr-FR" u="sng" smtClean="0">
                <a:ea typeface="ＭＳ Ｐゴシック"/>
              </a:rPr>
              <a:t>Dans la pratique </a:t>
            </a:r>
            <a:r>
              <a:rPr lang="fr-FR" altLang="fr-FR" smtClean="0">
                <a:ea typeface="ＭＳ Ｐゴシック"/>
              </a:rPr>
              <a:t>:</a:t>
            </a:r>
          </a:p>
          <a:p>
            <a:pPr>
              <a:buFontTx/>
              <a:buNone/>
            </a:pPr>
            <a:r>
              <a:rPr lang="fr-FR" altLang="fr-FR" smtClean="0">
                <a:ea typeface="ＭＳ Ｐゴシック"/>
              </a:rPr>
              <a:t>	</a:t>
            </a:r>
            <a:r>
              <a:rPr lang="fr-FR" altLang="fr-FR" smtClean="0">
                <a:ea typeface="ＭＳ Ｐゴシック"/>
                <a:sym typeface="Wingdings" pitchFamily="2" charset="2"/>
              </a:rPr>
              <a:t> conversion proportionnelle au nombre de trimestres d'assujettissement au statut social</a:t>
            </a:r>
          </a:p>
          <a:p>
            <a:pPr>
              <a:buFontTx/>
              <a:buNone/>
            </a:pPr>
            <a:r>
              <a:rPr lang="fr-FR" altLang="fr-FR" smtClean="0">
                <a:ea typeface="ＭＳ Ｐゴシック"/>
                <a:sym typeface="Wingdings" pitchFamily="2" charset="2"/>
              </a:rPr>
              <a:t>	 revenus professionnels x 		4</a:t>
            </a:r>
            <a:br>
              <a:rPr lang="fr-FR" altLang="fr-FR" smtClean="0">
                <a:ea typeface="ＭＳ Ｐゴシック"/>
                <a:sym typeface="Wingdings" pitchFamily="2" charset="2"/>
              </a:rPr>
            </a:br>
            <a:r>
              <a:rPr lang="fr-FR" altLang="fr-FR" smtClean="0">
                <a:ea typeface="ＭＳ Ｐゴシック"/>
                <a:sym typeface="Wingdings" pitchFamily="2" charset="2"/>
              </a:rPr>
              <a:t>			   ----------------------------------------------------</a:t>
            </a:r>
          </a:p>
          <a:p>
            <a:pPr>
              <a:buFontTx/>
              <a:buNone/>
            </a:pPr>
            <a:r>
              <a:rPr lang="fr-FR" altLang="fr-FR" smtClean="0">
                <a:ea typeface="ＭＳ Ｐゴシック"/>
                <a:sym typeface="Wingdings" pitchFamily="2" charset="2"/>
              </a:rPr>
              <a:t>				   nbre de trimestres calendrier d'assujettissement</a:t>
            </a:r>
          </a:p>
          <a:p>
            <a:pPr>
              <a:buFontTx/>
              <a:buNone/>
            </a:pPr>
            <a:endParaRPr lang="fr-FR" altLang="fr-FR" smtClean="0">
              <a:ea typeface="ＭＳ Ｐゴシック"/>
              <a:sym typeface="Wingdings" pitchFamily="2" charset="2"/>
            </a:endParaRPr>
          </a:p>
        </p:txBody>
      </p:sp>
      <p:sp>
        <p:nvSpPr>
          <p:cNvPr id="11268" name="Slide Number Placeholder 3"/>
          <p:cNvSpPr>
            <a:spLocks noGrp="1"/>
          </p:cNvSpPr>
          <p:nvPr>
            <p:ph type="sldNum" sz="quarter" idx="10"/>
          </p:nvPr>
        </p:nvSpPr>
        <p:spPr>
          <a:noFill/>
        </p:spPr>
        <p:txBody>
          <a:bodyPr/>
          <a:lstStyle/>
          <a:p>
            <a:fld id="{886DBE98-1825-443C-ADF5-A9C41CF62D6D}" type="slidenum">
              <a:rPr lang="en-US" altLang="fr-FR" smtClean="0">
                <a:ea typeface="ＭＳ Ｐゴシック"/>
                <a:cs typeface="ＭＳ Ｐゴシック"/>
              </a:rPr>
              <a:pPr/>
              <a:t>8</a:t>
            </a:fld>
            <a:endParaRPr lang="en-US" altLang="fr-F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smtClean="0">
                <a:ea typeface="ＭＳ Ｐゴシック"/>
              </a:rPr>
              <a:t>La base de calcul des cotisations sociales</a:t>
            </a:r>
          </a:p>
        </p:txBody>
      </p:sp>
      <p:sp>
        <p:nvSpPr>
          <p:cNvPr id="12291" name="Content Placeholder 2"/>
          <p:cNvSpPr>
            <a:spLocks noGrp="1"/>
          </p:cNvSpPr>
          <p:nvPr>
            <p:ph idx="1"/>
          </p:nvPr>
        </p:nvSpPr>
        <p:spPr/>
        <p:txBody>
          <a:bodyPr/>
          <a:lstStyle/>
          <a:p>
            <a:pPr>
              <a:buFontTx/>
              <a:buNone/>
            </a:pPr>
            <a:r>
              <a:rPr lang="fr-FR" u="sng" smtClean="0">
                <a:ea typeface="ＭＳ Ｐゴシック"/>
              </a:rPr>
              <a:t>Concrètement</a:t>
            </a:r>
            <a:r>
              <a:rPr lang="fr-FR" smtClean="0">
                <a:ea typeface="ＭＳ Ｐゴシック"/>
              </a:rPr>
              <a:t>: </a:t>
            </a:r>
          </a:p>
          <a:p>
            <a:r>
              <a:rPr lang="fr-FR" smtClean="0">
                <a:solidFill>
                  <a:srgbClr val="0070C0"/>
                </a:solidFill>
                <a:ea typeface="ＭＳ Ｐゴシック"/>
              </a:rPr>
              <a:t>Pour un indépendant qui débute son activité en septembre 2015, le revenu proratisé de 2015 servira de base de calcul pour ses cotisations sociales de 2015. </a:t>
            </a:r>
          </a:p>
          <a:p>
            <a:endParaRPr lang="nl-BE" smtClean="0">
              <a:solidFill>
                <a:srgbClr val="0070C0"/>
              </a:solidFill>
              <a:ea typeface="ＭＳ Ｐゴシック"/>
            </a:endParaRPr>
          </a:p>
          <a:p>
            <a:r>
              <a:rPr lang="nl-BE" smtClean="0">
                <a:solidFill>
                  <a:srgbClr val="0070C0"/>
                </a:solidFill>
                <a:ea typeface="ＭＳ Ｐゴシック"/>
              </a:rPr>
              <a:t>Chaque communication d’un revenu estimé devra toujours être considérée comme un revenu sur base d’une année (donc après proratisation)</a:t>
            </a:r>
          </a:p>
          <a:p>
            <a:endParaRPr lang="nl-BE" smtClean="0">
              <a:ea typeface="ＭＳ Ｐゴシック"/>
            </a:endParaRPr>
          </a:p>
        </p:txBody>
      </p:sp>
      <p:sp>
        <p:nvSpPr>
          <p:cNvPr id="12292" name="Slide Number Placeholder 3"/>
          <p:cNvSpPr>
            <a:spLocks noGrp="1"/>
          </p:cNvSpPr>
          <p:nvPr>
            <p:ph type="sldNum" sz="quarter" idx="10"/>
          </p:nvPr>
        </p:nvSpPr>
        <p:spPr>
          <a:noFill/>
        </p:spPr>
        <p:txBody>
          <a:bodyPr/>
          <a:lstStyle/>
          <a:p>
            <a:fld id="{0D87B8AB-4E1C-44C3-80C4-4AA8B3D4A356}"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_BEL_2010">
  <a:themeElements>
    <a:clrScheme name="Aangepast 1">
      <a:dk1>
        <a:sysClr val="windowText" lastClr="000000"/>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Template_Powerpoint_BEL_2010</Template>
  <TotalTime>0</TotalTime>
  <Words>3597</Words>
  <Application>Microsoft Office PowerPoint</Application>
  <PresentationFormat>Affichage à l'écran (4:3)</PresentationFormat>
  <Paragraphs>873</Paragraphs>
  <Slides>55</Slides>
  <Notes>52</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Template_Powerpoint_BEL_2010</vt:lpstr>
      <vt:lpstr>Examen approfondi de la réforme des cotisations sociales pour indépendants</vt:lpstr>
      <vt:lpstr>AGENDA</vt:lpstr>
      <vt:lpstr>Nouveaux principes</vt:lpstr>
      <vt:lpstr>Nouveaux principes</vt:lpstr>
      <vt:lpstr>Principes de base</vt:lpstr>
      <vt:lpstr>La base de calcul des cotisations sociales</vt:lpstr>
      <vt:lpstr>La base de calcul des cotisations sociales</vt:lpstr>
      <vt:lpstr>La base de calcul des cotisations sociales</vt:lpstr>
      <vt:lpstr>La base de calcul des cotisations sociales</vt:lpstr>
      <vt:lpstr>La base de calcul des cotisations sociales</vt:lpstr>
      <vt:lpstr>La base de calcul des cotisations sociales</vt:lpstr>
      <vt:lpstr>La base de calcul des cotisations sociales</vt:lpstr>
      <vt:lpstr>La base de calcul des cotisations sociales</vt:lpstr>
      <vt:lpstr>La base de calcul des cotisations sociales </vt:lpstr>
      <vt:lpstr>La base de calcul des cotisations sociales </vt:lpstr>
      <vt:lpstr>La base de calcul des cotisations sociales </vt:lpstr>
      <vt:lpstr>La base de calcul des cotisations sociales </vt:lpstr>
      <vt:lpstr>La base de calcul des cotisations sociales </vt:lpstr>
      <vt:lpstr>La base de calcul des cotisations sociales </vt:lpstr>
      <vt:lpstr>La base de calcul des cotisations sociales </vt:lpstr>
      <vt:lpstr>La base de calcul des cotisations sociales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Demande de diminution - éléments objectifs</vt:lpstr>
      <vt:lpstr>Seuils de diminution</vt:lpstr>
      <vt:lpstr>Demande de diminution - éléments objectifs</vt:lpstr>
      <vt:lpstr>Majorations en cas de non-paiement de la cotisation exigible </vt:lpstr>
      <vt:lpstr>Provisions </vt:lpstr>
      <vt:lpstr>Demande de dispense de la commission SPF </vt:lpstr>
      <vt:lpstr>Demande de dispense commission SPF</vt:lpstr>
      <vt:lpstr>Demande de dispense de la commission SPF </vt:lpstr>
      <vt:lpstr>Demande de dispense de la commission SPF </vt:lpstr>
      <vt:lpstr>Demande de dispense de la commission SPF </vt:lpstr>
      <vt:lpstr>Demande de dispense de la commission SPF </vt:lpstr>
      <vt:lpstr>Régularisations fin de carrière</vt:lpstr>
      <vt:lpstr>Régularisations fin de carrière</vt:lpstr>
      <vt:lpstr>Régularisations fin de carrière</vt:lpstr>
      <vt:lpstr>Régularisations fin de carrière</vt:lpstr>
      <vt:lpstr>Régularisations fin de carrière</vt:lpstr>
      <vt:lpstr>Régularisations fin de carrière</vt:lpstr>
      <vt:lpstr>Régularisations fin de carrière</vt:lpstr>
      <vt:lpstr>Régularisations fin de carrière</vt:lpstr>
      <vt:lpstr>Plus-value de cessation</vt:lpstr>
      <vt:lpstr>Plus-value de cessation</vt:lpstr>
      <vt:lpstr>Plus-value de cessation</vt:lpstr>
      <vt:lpstr>Système de bonifications</vt:lpstr>
      <vt:lpstr>PLCI </vt:lpstr>
      <vt:lpstr>Questions</vt:lpstr>
    </vt:vector>
  </TitlesOfParts>
  <Company>Securex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Eerste titel</dc:title>
  <dc:creator>4753</dc:creator>
  <cp:lastModifiedBy>Olivier Marchal</cp:lastModifiedBy>
  <cp:revision>472</cp:revision>
  <cp:lastPrinted>2009-03-17T15:04:01Z</cp:lastPrinted>
  <dcterms:created xsi:type="dcterms:W3CDTF">2010-03-03T14:48:31Z</dcterms:created>
  <dcterms:modified xsi:type="dcterms:W3CDTF">2014-12-08T08:35:19Z</dcterms:modified>
</cp:coreProperties>
</file>